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4" r:id="rId1"/>
    <p:sldMasterId id="2147484330" r:id="rId2"/>
    <p:sldMasterId id="2147484342" r:id="rId3"/>
    <p:sldMasterId id="2147484354" r:id="rId4"/>
  </p:sldMasterIdLst>
  <p:notesMasterIdLst>
    <p:notesMasterId r:id="rId42"/>
  </p:notesMasterIdLst>
  <p:sldIdLst>
    <p:sldId id="1820" r:id="rId5"/>
    <p:sldId id="2006" r:id="rId6"/>
    <p:sldId id="1922" r:id="rId7"/>
    <p:sldId id="1882" r:id="rId8"/>
    <p:sldId id="1923" r:id="rId9"/>
    <p:sldId id="1984" r:id="rId10"/>
    <p:sldId id="1926" r:id="rId11"/>
    <p:sldId id="1997" r:id="rId12"/>
    <p:sldId id="1982" r:id="rId13"/>
    <p:sldId id="2001" r:id="rId14"/>
    <p:sldId id="1999" r:id="rId15"/>
    <p:sldId id="2000" r:id="rId16"/>
    <p:sldId id="1986" r:id="rId17"/>
    <p:sldId id="1929" r:id="rId18"/>
    <p:sldId id="1930" r:id="rId19"/>
    <p:sldId id="1931" r:id="rId20"/>
    <p:sldId id="1995" r:id="rId21"/>
    <p:sldId id="2003" r:id="rId22"/>
    <p:sldId id="1932" r:id="rId23"/>
    <p:sldId id="1933" r:id="rId24"/>
    <p:sldId id="1934" r:id="rId25"/>
    <p:sldId id="1935" r:id="rId26"/>
    <p:sldId id="2004" r:id="rId27"/>
    <p:sldId id="1936" r:id="rId28"/>
    <p:sldId id="2002" r:id="rId29"/>
    <p:sldId id="2005" r:id="rId30"/>
    <p:sldId id="1937" r:id="rId31"/>
    <p:sldId id="1938" r:id="rId32"/>
    <p:sldId id="1939" r:id="rId33"/>
    <p:sldId id="1940" r:id="rId34"/>
    <p:sldId id="1994" r:id="rId35"/>
    <p:sldId id="1990" r:id="rId36"/>
    <p:sldId id="1991" r:id="rId37"/>
    <p:sldId id="1993" r:id="rId38"/>
    <p:sldId id="1992" r:id="rId39"/>
    <p:sldId id="1877" r:id="rId40"/>
    <p:sldId id="1821" r:id="rId41"/>
  </p:sldIdLst>
  <p:sldSz cx="5376863" cy="7169150" type="B5ISO"/>
  <p:notesSz cx="6807200" cy="9939338"/>
  <p:custDataLst>
    <p:tags r:id="rId43"/>
  </p:custDataLst>
  <p:defaultTextStyle>
    <a:defPPr>
      <a:defRPr lang="zh-CN"/>
    </a:defPPr>
    <a:lvl1pPr marL="0" algn="l" defTabSz="602132" rtl="0" eaLnBrk="1" latinLnBrk="0" hangingPunct="1">
      <a:defRPr sz="1185" kern="1200">
        <a:solidFill>
          <a:schemeClr val="tx1"/>
        </a:solidFill>
        <a:latin typeface="+mn-lt"/>
        <a:ea typeface="+mn-ea"/>
        <a:cs typeface="+mn-cs"/>
      </a:defRPr>
    </a:lvl1pPr>
    <a:lvl2pPr marL="301066" algn="l" defTabSz="602132" rtl="0" eaLnBrk="1" latinLnBrk="0" hangingPunct="1">
      <a:defRPr sz="1185" kern="1200">
        <a:solidFill>
          <a:schemeClr val="tx1"/>
        </a:solidFill>
        <a:latin typeface="+mn-lt"/>
        <a:ea typeface="+mn-ea"/>
        <a:cs typeface="+mn-cs"/>
      </a:defRPr>
    </a:lvl2pPr>
    <a:lvl3pPr marL="602132" algn="l" defTabSz="602132" rtl="0" eaLnBrk="1" latinLnBrk="0" hangingPunct="1">
      <a:defRPr sz="1185" kern="1200">
        <a:solidFill>
          <a:schemeClr val="tx1"/>
        </a:solidFill>
        <a:latin typeface="+mn-lt"/>
        <a:ea typeface="+mn-ea"/>
        <a:cs typeface="+mn-cs"/>
      </a:defRPr>
    </a:lvl3pPr>
    <a:lvl4pPr marL="903199" algn="l" defTabSz="602132" rtl="0" eaLnBrk="1" latinLnBrk="0" hangingPunct="1">
      <a:defRPr sz="1185" kern="1200">
        <a:solidFill>
          <a:schemeClr val="tx1"/>
        </a:solidFill>
        <a:latin typeface="+mn-lt"/>
        <a:ea typeface="+mn-ea"/>
        <a:cs typeface="+mn-cs"/>
      </a:defRPr>
    </a:lvl4pPr>
    <a:lvl5pPr marL="1204265" algn="l" defTabSz="602132" rtl="0" eaLnBrk="1" latinLnBrk="0" hangingPunct="1">
      <a:defRPr sz="1185" kern="1200">
        <a:solidFill>
          <a:schemeClr val="tx1"/>
        </a:solidFill>
        <a:latin typeface="+mn-lt"/>
        <a:ea typeface="+mn-ea"/>
        <a:cs typeface="+mn-cs"/>
      </a:defRPr>
    </a:lvl5pPr>
    <a:lvl6pPr marL="1505331" algn="l" defTabSz="602132" rtl="0" eaLnBrk="1" latinLnBrk="0" hangingPunct="1">
      <a:defRPr sz="1185" kern="1200">
        <a:solidFill>
          <a:schemeClr val="tx1"/>
        </a:solidFill>
        <a:latin typeface="+mn-lt"/>
        <a:ea typeface="+mn-ea"/>
        <a:cs typeface="+mn-cs"/>
      </a:defRPr>
    </a:lvl6pPr>
    <a:lvl7pPr marL="1806397" algn="l" defTabSz="602132" rtl="0" eaLnBrk="1" latinLnBrk="0" hangingPunct="1">
      <a:defRPr sz="1185" kern="1200">
        <a:solidFill>
          <a:schemeClr val="tx1"/>
        </a:solidFill>
        <a:latin typeface="+mn-lt"/>
        <a:ea typeface="+mn-ea"/>
        <a:cs typeface="+mn-cs"/>
      </a:defRPr>
    </a:lvl7pPr>
    <a:lvl8pPr marL="2107463" algn="l" defTabSz="602132" rtl="0" eaLnBrk="1" latinLnBrk="0" hangingPunct="1">
      <a:defRPr sz="1185" kern="1200">
        <a:solidFill>
          <a:schemeClr val="tx1"/>
        </a:solidFill>
        <a:latin typeface="+mn-lt"/>
        <a:ea typeface="+mn-ea"/>
        <a:cs typeface="+mn-cs"/>
      </a:defRPr>
    </a:lvl8pPr>
    <a:lvl9pPr marL="2408530" algn="l" defTabSz="602132" rtl="0" eaLnBrk="1" latinLnBrk="0" hangingPunct="1">
      <a:defRPr sz="11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userDrawn="1">
          <p15:clr>
            <a:srgbClr val="A4A3A4"/>
          </p15:clr>
        </p15:guide>
        <p15:guide id="2" pos="16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4C599"/>
    <a:srgbClr val="EA9B26"/>
    <a:srgbClr val="DC5C31"/>
    <a:srgbClr val="00B0F0"/>
    <a:srgbClr val="AA5ED4"/>
    <a:srgbClr val="D36D8D"/>
    <a:srgbClr val="D46E5A"/>
    <a:srgbClr val="495ADB"/>
    <a:srgbClr val="FF5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96" autoAdjust="0"/>
    <p:restoredTop sz="94379" autoAdjust="0"/>
  </p:normalViewPr>
  <p:slideViewPr>
    <p:cSldViewPr snapToGrid="0">
      <p:cViewPr varScale="1">
        <p:scale>
          <a:sx n="65" d="100"/>
          <a:sy n="65" d="100"/>
        </p:scale>
        <p:origin x="1167" y="33"/>
      </p:cViewPr>
      <p:guideLst>
        <p:guide orient="horz" pos="2167"/>
        <p:guide pos="1694"/>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6" d="100"/>
          <a:sy n="46" d="100"/>
        </p:scale>
        <p:origin x="1899"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022&#24180;&#31532;&#19977;&#23395;&#24230;&#20154;&#21147;&#36164;&#28304;&#31649;&#29702;&#36235;&#21183;&#35843;&#30740;-413&#202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igel\Nutstore\1\&#25105;&#30340;&#22362;&#26524;&#20113;\liepin\&#23395;&#24230;&#36235;&#21183;&#25253;&#21578;\&#22235;&#23395;&#24230;\2022&#24180;&#22235;&#23395;&#24230;&#20154;&#21147;&#36164;&#28304;&#36235;&#21183;&#35843;&#30740;&#38382;&#21367;&#8212;&#29454;&#3285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三季度企业岗位需求</a:t>
            </a:r>
            <a:r>
              <a:rPr lang="en-US"/>
              <a:t>TOP10</a:t>
            </a:r>
            <a:r>
              <a:rPr lang="zh-CN"/>
              <a:t>城市</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barChart>
        <c:barDir val="col"/>
        <c:grouping val="clustered"/>
        <c:varyColors val="0"/>
        <c:ser>
          <c:idx val="0"/>
          <c:order val="0"/>
          <c:spPr>
            <a:solidFill>
              <a:schemeClr val="accent2"/>
            </a:solidFill>
            <a:ln>
              <a:noFill/>
            </a:ln>
            <a:effectLst/>
          </c:spPr>
          <c:invertIfNegative val="0"/>
          <c:cat>
            <c:strRef>
              <c:f>Sheet6!$A$16:$A$25</c:f>
              <c:strCache>
                <c:ptCount val="10"/>
                <c:pt idx="0">
                  <c:v>上海</c:v>
                </c:pt>
                <c:pt idx="1">
                  <c:v>北京</c:v>
                </c:pt>
                <c:pt idx="2">
                  <c:v>深圳</c:v>
                </c:pt>
                <c:pt idx="3">
                  <c:v>广州</c:v>
                </c:pt>
                <c:pt idx="4">
                  <c:v>杭州</c:v>
                </c:pt>
                <c:pt idx="5">
                  <c:v>苏州</c:v>
                </c:pt>
                <c:pt idx="6">
                  <c:v>成都</c:v>
                </c:pt>
                <c:pt idx="7">
                  <c:v>武汉</c:v>
                </c:pt>
                <c:pt idx="8">
                  <c:v>南京</c:v>
                </c:pt>
                <c:pt idx="9">
                  <c:v>西安</c:v>
                </c:pt>
              </c:strCache>
            </c:strRef>
          </c:cat>
          <c:val>
            <c:numRef>
              <c:f>Sheet6!$B$16:$B$25</c:f>
              <c:numCache>
                <c:formatCode>0.00%</c:formatCode>
                <c:ptCount val="10"/>
                <c:pt idx="0">
                  <c:v>0.14499999999999999</c:v>
                </c:pt>
                <c:pt idx="1">
                  <c:v>0.1095</c:v>
                </c:pt>
                <c:pt idx="2">
                  <c:v>0.1013</c:v>
                </c:pt>
                <c:pt idx="3">
                  <c:v>6.54E-2</c:v>
                </c:pt>
                <c:pt idx="4">
                  <c:v>5.2900000000000003E-2</c:v>
                </c:pt>
                <c:pt idx="5">
                  <c:v>3.56E-2</c:v>
                </c:pt>
                <c:pt idx="6">
                  <c:v>3.4799999999999998E-2</c:v>
                </c:pt>
                <c:pt idx="7">
                  <c:v>3.1699999999999999E-2</c:v>
                </c:pt>
                <c:pt idx="8">
                  <c:v>2.5399999999999999E-2</c:v>
                </c:pt>
                <c:pt idx="9">
                  <c:v>1.9099999999999999E-2</c:v>
                </c:pt>
              </c:numCache>
            </c:numRef>
          </c:val>
          <c:extLst>
            <c:ext xmlns:c16="http://schemas.microsoft.com/office/drawing/2014/chart" uri="{C3380CC4-5D6E-409C-BE32-E72D297353CC}">
              <c16:uniqueId val="{00000000-9AE5-410B-92A5-F510BE7B9BB3}"/>
            </c:ext>
          </c:extLst>
        </c:ser>
        <c:dLbls>
          <c:showLegendKey val="0"/>
          <c:showVal val="0"/>
          <c:showCatName val="0"/>
          <c:showSerName val="0"/>
          <c:showPercent val="0"/>
          <c:showBubbleSize val="0"/>
        </c:dLbls>
        <c:gapWidth val="219"/>
        <c:overlap val="-27"/>
        <c:axId val="1054822840"/>
        <c:axId val="1054831696"/>
      </c:barChart>
      <c:catAx>
        <c:axId val="105482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1054831696"/>
        <c:crosses val="autoZero"/>
        <c:auto val="1"/>
        <c:lblAlgn val="ctr"/>
        <c:lblOffset val="100"/>
        <c:noMultiLvlLbl val="0"/>
      </c:catAx>
      <c:valAx>
        <c:axId val="105483169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1054822840"/>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rtl="0">
              <a:defRPr sz="1400" b="0" i="0" u="none" strike="noStrike" kern="1200" spc="0" baseline="0">
                <a:solidFill>
                  <a:schemeClr val="bg2"/>
                </a:solidFill>
                <a:latin typeface="+mn-ea"/>
                <a:ea typeface="+mn-ea"/>
                <a:cs typeface="+mn-cs"/>
              </a:defRPr>
            </a:pPr>
            <a:r>
              <a:rPr lang="zh-CN"/>
              <a:t>基于业务新增或调整带来的新增岗位</a:t>
            </a:r>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bg2"/>
              </a:solidFill>
              <a:latin typeface="+mn-ea"/>
              <a:ea typeface="+mn-ea"/>
              <a:cs typeface="+mn-cs"/>
            </a:defRPr>
          </a:pPr>
          <a:endParaRPr lang="zh-CN"/>
        </a:p>
      </c:txPr>
    </c:title>
    <c:autoTitleDeleted val="0"/>
    <c:plotArea>
      <c:layout/>
      <c:barChart>
        <c:barDir val="bar"/>
        <c:grouping val="clustered"/>
        <c:varyColors val="0"/>
        <c:ser>
          <c:idx val="0"/>
          <c:order val="0"/>
          <c:spPr>
            <a:solidFill>
              <a:schemeClr val="accent2"/>
            </a:solidFill>
            <a:ln>
              <a:noFill/>
            </a:ln>
            <a:effectLst/>
          </c:spPr>
          <c:invertIfNegative val="0"/>
          <c:cat>
            <c:strRef>
              <c:f>新增岗位招聘!$B$34:$B$40</c:f>
              <c:strCache>
                <c:ptCount val="7"/>
                <c:pt idx="0">
                  <c:v>新增运营类岗位</c:v>
                </c:pt>
                <c:pt idx="1">
                  <c:v>新增职能类岗位</c:v>
                </c:pt>
                <c:pt idx="2">
                  <c:v>无变化</c:v>
                </c:pt>
                <c:pt idx="3">
                  <c:v>新增技术类岗位</c:v>
                </c:pt>
                <c:pt idx="4">
                  <c:v>新增市场类岗位</c:v>
                </c:pt>
                <c:pt idx="5">
                  <c:v>新增业务类岗位</c:v>
                </c:pt>
                <c:pt idx="6">
                  <c:v>其他新增岗位</c:v>
                </c:pt>
              </c:strCache>
            </c:strRef>
          </c:cat>
          <c:val>
            <c:numRef>
              <c:f>新增岗位招聘!$C$34:$C$40</c:f>
              <c:numCache>
                <c:formatCode>0.0%</c:formatCode>
                <c:ptCount val="7"/>
                <c:pt idx="0">
                  <c:v>0.375</c:v>
                </c:pt>
                <c:pt idx="1">
                  <c:v>0.29081632653061223</c:v>
                </c:pt>
                <c:pt idx="2">
                  <c:v>0.28826530612244899</c:v>
                </c:pt>
                <c:pt idx="3">
                  <c:v>0.13520408163265307</c:v>
                </c:pt>
                <c:pt idx="4">
                  <c:v>0.125</c:v>
                </c:pt>
                <c:pt idx="5">
                  <c:v>0.125</c:v>
                </c:pt>
                <c:pt idx="6">
                  <c:v>5.1020408163265307E-2</c:v>
                </c:pt>
              </c:numCache>
            </c:numRef>
          </c:val>
          <c:extLst>
            <c:ext xmlns:c16="http://schemas.microsoft.com/office/drawing/2014/chart" uri="{C3380CC4-5D6E-409C-BE32-E72D297353CC}">
              <c16:uniqueId val="{00000000-22FD-434C-90E1-2A3921D337DC}"/>
            </c:ext>
          </c:extLst>
        </c:ser>
        <c:dLbls>
          <c:showLegendKey val="0"/>
          <c:showVal val="0"/>
          <c:showCatName val="0"/>
          <c:showSerName val="0"/>
          <c:showPercent val="0"/>
          <c:showBubbleSize val="0"/>
        </c:dLbls>
        <c:gapWidth val="182"/>
        <c:axId val="715202232"/>
        <c:axId val="715202560"/>
      </c:barChart>
      <c:catAx>
        <c:axId val="715202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715202560"/>
        <c:crosses val="autoZero"/>
        <c:auto val="1"/>
        <c:lblAlgn val="ctr"/>
        <c:lblOffset val="100"/>
        <c:noMultiLvlLbl val="0"/>
      </c:catAx>
      <c:valAx>
        <c:axId val="715202560"/>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7152022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微软雅黑" panose="020B0503020204020204" pitchFamily="34" charset="-122"/>
                <a:ea typeface="微软雅黑" panose="020B0503020204020204" pitchFamily="34" charset="-122"/>
                <a:cs typeface="+mn-cs"/>
              </a:defRPr>
            </a:pPr>
            <a:r>
              <a:rPr lang="zh-CN"/>
              <a:t>不同行业新增岗位</a:t>
            </a:r>
          </a:p>
        </c:rich>
      </c:tx>
      <c:layout>
        <c:manualLayout>
          <c:xMode val="edge"/>
          <c:yMode val="edge"/>
          <c:x val="0.33611111111111114"/>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0.11562510936132983"/>
          <c:y val="0.19916666666666666"/>
          <c:w val="0.85381933508311458"/>
          <c:h val="0.3704414552347623"/>
        </c:manualLayout>
      </c:layout>
      <c:barChart>
        <c:barDir val="col"/>
        <c:grouping val="percentStacked"/>
        <c:varyColors val="0"/>
        <c:ser>
          <c:idx val="0"/>
          <c:order val="0"/>
          <c:tx>
            <c:strRef>
              <c:f>分行业新增岗位1!$B$39</c:f>
              <c:strCache>
                <c:ptCount val="1"/>
                <c:pt idx="0">
                  <c:v>新增业务类岗位</c:v>
                </c:pt>
              </c:strCache>
            </c:strRef>
          </c:tx>
          <c:spPr>
            <a:solidFill>
              <a:schemeClr val="accent1"/>
            </a:solidFill>
            <a:ln>
              <a:noFill/>
            </a:ln>
            <a:effectLst/>
          </c:spPr>
          <c:invertIfNegative val="0"/>
          <c:cat>
            <c:strRef>
              <c:f>分行业新增岗位1!$A$40:$A$52</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分行业新增岗位1!$B$40:$B$52</c:f>
              <c:numCache>
                <c:formatCode>0.0%</c:formatCode>
                <c:ptCount val="13"/>
                <c:pt idx="0">
                  <c:v>3.1476997578692496E-2</c:v>
                </c:pt>
                <c:pt idx="1">
                  <c:v>3.8740920096852302E-2</c:v>
                </c:pt>
                <c:pt idx="2">
                  <c:v>4.6004842615012108E-2</c:v>
                </c:pt>
                <c:pt idx="3">
                  <c:v>3.8740920096852302E-2</c:v>
                </c:pt>
                <c:pt idx="4">
                  <c:v>1.6949152542372881E-2</c:v>
                </c:pt>
                <c:pt idx="5">
                  <c:v>7.0217917675544791E-2</c:v>
                </c:pt>
                <c:pt idx="6">
                  <c:v>4.8426150121065378E-3</c:v>
                </c:pt>
                <c:pt idx="7">
                  <c:v>1.2106537530266344E-2</c:v>
                </c:pt>
                <c:pt idx="8">
                  <c:v>4.8426150121065378E-3</c:v>
                </c:pt>
                <c:pt idx="9">
                  <c:v>6.7796610169491525E-2</c:v>
                </c:pt>
                <c:pt idx="10">
                  <c:v>2.9055690072639227E-2</c:v>
                </c:pt>
                <c:pt idx="11">
                  <c:v>7.2639225181598066E-3</c:v>
                </c:pt>
                <c:pt idx="12">
                  <c:v>2.4213075060532687E-2</c:v>
                </c:pt>
              </c:numCache>
            </c:numRef>
          </c:val>
          <c:extLst>
            <c:ext xmlns:c16="http://schemas.microsoft.com/office/drawing/2014/chart" uri="{C3380CC4-5D6E-409C-BE32-E72D297353CC}">
              <c16:uniqueId val="{00000000-E180-47E2-98EC-FE87C66DA98B}"/>
            </c:ext>
          </c:extLst>
        </c:ser>
        <c:ser>
          <c:idx val="1"/>
          <c:order val="1"/>
          <c:tx>
            <c:strRef>
              <c:f>分行业新增岗位1!$C$39</c:f>
              <c:strCache>
                <c:ptCount val="1"/>
                <c:pt idx="0">
                  <c:v>新增职能类岗位</c:v>
                </c:pt>
              </c:strCache>
            </c:strRef>
          </c:tx>
          <c:spPr>
            <a:solidFill>
              <a:schemeClr val="accent2"/>
            </a:solidFill>
            <a:ln>
              <a:noFill/>
            </a:ln>
            <a:effectLst/>
          </c:spPr>
          <c:invertIfNegative val="0"/>
          <c:cat>
            <c:strRef>
              <c:f>分行业新增岗位1!$A$40:$A$52</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分行业新增岗位1!$C$40:$C$52</c:f>
              <c:numCache>
                <c:formatCode>0.0%</c:formatCode>
                <c:ptCount val="13"/>
                <c:pt idx="0">
                  <c:v>9.6852300242130755E-3</c:v>
                </c:pt>
                <c:pt idx="1">
                  <c:v>1.9370460048426151E-2</c:v>
                </c:pt>
                <c:pt idx="2">
                  <c:v>1.6949152542372881E-2</c:v>
                </c:pt>
                <c:pt idx="3">
                  <c:v>1.2106537530266344E-2</c:v>
                </c:pt>
                <c:pt idx="4">
                  <c:v>4.8426150121065378E-3</c:v>
                </c:pt>
                <c:pt idx="5">
                  <c:v>3.1476997578692496E-2</c:v>
                </c:pt>
                <c:pt idx="6">
                  <c:v>2.4213075060532689E-3</c:v>
                </c:pt>
                <c:pt idx="7">
                  <c:v>2.4213075060532689E-3</c:v>
                </c:pt>
                <c:pt idx="8">
                  <c:v>0</c:v>
                </c:pt>
                <c:pt idx="9">
                  <c:v>4.1162227602905568E-2</c:v>
                </c:pt>
                <c:pt idx="10">
                  <c:v>4.8426150121065378E-3</c:v>
                </c:pt>
                <c:pt idx="11">
                  <c:v>2.4213075060532689E-3</c:v>
                </c:pt>
                <c:pt idx="12">
                  <c:v>7.2639225181598066E-3</c:v>
                </c:pt>
              </c:numCache>
            </c:numRef>
          </c:val>
          <c:extLst>
            <c:ext xmlns:c16="http://schemas.microsoft.com/office/drawing/2014/chart" uri="{C3380CC4-5D6E-409C-BE32-E72D297353CC}">
              <c16:uniqueId val="{00000001-E180-47E2-98EC-FE87C66DA98B}"/>
            </c:ext>
          </c:extLst>
        </c:ser>
        <c:ser>
          <c:idx val="2"/>
          <c:order val="2"/>
          <c:tx>
            <c:strRef>
              <c:f>分行业新增岗位1!$D$39</c:f>
              <c:strCache>
                <c:ptCount val="1"/>
                <c:pt idx="0">
                  <c:v>新增运营类岗位</c:v>
                </c:pt>
              </c:strCache>
            </c:strRef>
          </c:tx>
          <c:spPr>
            <a:solidFill>
              <a:schemeClr val="accent3"/>
            </a:solidFill>
            <a:ln>
              <a:noFill/>
            </a:ln>
            <a:effectLst/>
          </c:spPr>
          <c:invertIfNegative val="0"/>
          <c:cat>
            <c:strRef>
              <c:f>分行业新增岗位1!$A$40:$A$52</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分行业新增岗位1!$D$40:$D$52</c:f>
              <c:numCache>
                <c:formatCode>0.0%</c:formatCode>
                <c:ptCount val="13"/>
                <c:pt idx="0">
                  <c:v>1.9370460048426151E-2</c:v>
                </c:pt>
                <c:pt idx="1">
                  <c:v>1.9370460048426151E-2</c:v>
                </c:pt>
                <c:pt idx="2">
                  <c:v>2.1791767554479417E-2</c:v>
                </c:pt>
                <c:pt idx="3">
                  <c:v>1.4527845036319613E-2</c:v>
                </c:pt>
                <c:pt idx="4">
                  <c:v>1.2106537530266344E-2</c:v>
                </c:pt>
                <c:pt idx="5">
                  <c:v>2.6634382566585957E-2</c:v>
                </c:pt>
                <c:pt idx="6">
                  <c:v>2.4213075060532689E-3</c:v>
                </c:pt>
                <c:pt idx="7">
                  <c:v>9.6852300242130755E-3</c:v>
                </c:pt>
                <c:pt idx="8">
                  <c:v>4.8426150121065378E-3</c:v>
                </c:pt>
                <c:pt idx="9">
                  <c:v>3.1476997578692496E-2</c:v>
                </c:pt>
                <c:pt idx="10">
                  <c:v>1.2106537530266344E-2</c:v>
                </c:pt>
                <c:pt idx="11">
                  <c:v>2.4213075060532689E-3</c:v>
                </c:pt>
                <c:pt idx="12">
                  <c:v>1.2106537530266344E-2</c:v>
                </c:pt>
              </c:numCache>
            </c:numRef>
          </c:val>
          <c:extLst>
            <c:ext xmlns:c16="http://schemas.microsoft.com/office/drawing/2014/chart" uri="{C3380CC4-5D6E-409C-BE32-E72D297353CC}">
              <c16:uniqueId val="{00000002-E180-47E2-98EC-FE87C66DA98B}"/>
            </c:ext>
          </c:extLst>
        </c:ser>
        <c:ser>
          <c:idx val="3"/>
          <c:order val="3"/>
          <c:tx>
            <c:strRef>
              <c:f>分行业新增岗位1!$E$39</c:f>
              <c:strCache>
                <c:ptCount val="1"/>
                <c:pt idx="0">
                  <c:v>新增市场类岗位</c:v>
                </c:pt>
              </c:strCache>
            </c:strRef>
          </c:tx>
          <c:spPr>
            <a:solidFill>
              <a:schemeClr val="accent4"/>
            </a:solidFill>
            <a:ln>
              <a:noFill/>
            </a:ln>
            <a:effectLst/>
          </c:spPr>
          <c:invertIfNegative val="0"/>
          <c:cat>
            <c:strRef>
              <c:f>分行业新增岗位1!$A$40:$A$52</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分行业新增岗位1!$E$40:$E$52</c:f>
              <c:numCache>
                <c:formatCode>0.0%</c:formatCode>
                <c:ptCount val="13"/>
                <c:pt idx="0">
                  <c:v>1.4527845036319613E-2</c:v>
                </c:pt>
                <c:pt idx="1">
                  <c:v>3.3898305084745763E-2</c:v>
                </c:pt>
                <c:pt idx="2">
                  <c:v>2.1791767554479417E-2</c:v>
                </c:pt>
                <c:pt idx="3">
                  <c:v>1.4527845036319613E-2</c:v>
                </c:pt>
                <c:pt idx="4">
                  <c:v>7.2639225181598066E-3</c:v>
                </c:pt>
                <c:pt idx="5">
                  <c:v>2.9055690072639227E-2</c:v>
                </c:pt>
                <c:pt idx="6">
                  <c:v>2.4213075060532689E-3</c:v>
                </c:pt>
                <c:pt idx="7">
                  <c:v>9.6852300242130755E-3</c:v>
                </c:pt>
                <c:pt idx="8">
                  <c:v>0</c:v>
                </c:pt>
                <c:pt idx="9">
                  <c:v>2.4213075060532687E-2</c:v>
                </c:pt>
                <c:pt idx="10">
                  <c:v>2.1791767554479417E-2</c:v>
                </c:pt>
                <c:pt idx="11">
                  <c:v>4.8426150121065378E-3</c:v>
                </c:pt>
                <c:pt idx="12">
                  <c:v>1.4527845036319613E-2</c:v>
                </c:pt>
              </c:numCache>
            </c:numRef>
          </c:val>
          <c:extLst>
            <c:ext xmlns:c16="http://schemas.microsoft.com/office/drawing/2014/chart" uri="{C3380CC4-5D6E-409C-BE32-E72D297353CC}">
              <c16:uniqueId val="{00000003-E180-47E2-98EC-FE87C66DA98B}"/>
            </c:ext>
          </c:extLst>
        </c:ser>
        <c:ser>
          <c:idx val="4"/>
          <c:order val="4"/>
          <c:tx>
            <c:strRef>
              <c:f>分行业新增岗位1!$F$39</c:f>
              <c:strCache>
                <c:ptCount val="1"/>
                <c:pt idx="0">
                  <c:v>新增技术类岗位</c:v>
                </c:pt>
              </c:strCache>
            </c:strRef>
          </c:tx>
          <c:spPr>
            <a:solidFill>
              <a:schemeClr val="accent5"/>
            </a:solidFill>
            <a:ln>
              <a:noFill/>
            </a:ln>
            <a:effectLst/>
          </c:spPr>
          <c:invertIfNegative val="0"/>
          <c:cat>
            <c:strRef>
              <c:f>分行业新增岗位1!$A$40:$A$52</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分行业新增岗位1!$F$40:$F$52</c:f>
              <c:numCache>
                <c:formatCode>0.0%</c:formatCode>
                <c:ptCount val="13"/>
                <c:pt idx="0">
                  <c:v>4.8426150121065374E-2</c:v>
                </c:pt>
                <c:pt idx="1">
                  <c:v>6.2953995157384993E-2</c:v>
                </c:pt>
                <c:pt idx="2">
                  <c:v>2.1791767554479417E-2</c:v>
                </c:pt>
                <c:pt idx="3">
                  <c:v>9.6852300242130755E-3</c:v>
                </c:pt>
                <c:pt idx="4">
                  <c:v>2.4213075060532689E-3</c:v>
                </c:pt>
                <c:pt idx="5">
                  <c:v>8.7167070217917669E-2</c:v>
                </c:pt>
                <c:pt idx="6">
                  <c:v>2.4213075060532689E-3</c:v>
                </c:pt>
                <c:pt idx="7">
                  <c:v>4.8426150121065378E-3</c:v>
                </c:pt>
                <c:pt idx="8">
                  <c:v>4.8426150121065378E-3</c:v>
                </c:pt>
                <c:pt idx="9">
                  <c:v>6.5375302663438259E-2</c:v>
                </c:pt>
                <c:pt idx="10">
                  <c:v>4.8426150121065374E-2</c:v>
                </c:pt>
                <c:pt idx="11">
                  <c:v>4.8426150121065378E-3</c:v>
                </c:pt>
                <c:pt idx="12">
                  <c:v>2.4213075060532687E-2</c:v>
                </c:pt>
              </c:numCache>
            </c:numRef>
          </c:val>
          <c:extLst>
            <c:ext xmlns:c16="http://schemas.microsoft.com/office/drawing/2014/chart" uri="{C3380CC4-5D6E-409C-BE32-E72D297353CC}">
              <c16:uniqueId val="{00000004-E180-47E2-98EC-FE87C66DA98B}"/>
            </c:ext>
          </c:extLst>
        </c:ser>
        <c:ser>
          <c:idx val="5"/>
          <c:order val="5"/>
          <c:tx>
            <c:strRef>
              <c:f>分行业新增岗位1!$G$39</c:f>
              <c:strCache>
                <c:ptCount val="1"/>
                <c:pt idx="0">
                  <c:v>其他新增岗位</c:v>
                </c:pt>
              </c:strCache>
            </c:strRef>
          </c:tx>
          <c:spPr>
            <a:solidFill>
              <a:schemeClr val="accent6"/>
            </a:solidFill>
            <a:ln>
              <a:noFill/>
            </a:ln>
            <a:effectLst/>
          </c:spPr>
          <c:invertIfNegative val="0"/>
          <c:cat>
            <c:strRef>
              <c:f>分行业新增岗位1!$A$40:$A$52</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分行业新增岗位1!$G$40:$G$52</c:f>
              <c:numCache>
                <c:formatCode>0.0%</c:formatCode>
                <c:ptCount val="13"/>
                <c:pt idx="0">
                  <c:v>0</c:v>
                </c:pt>
                <c:pt idx="1">
                  <c:v>2.4213075060532689E-3</c:v>
                </c:pt>
                <c:pt idx="2">
                  <c:v>4.8426150121065378E-3</c:v>
                </c:pt>
                <c:pt idx="3">
                  <c:v>0</c:v>
                </c:pt>
                <c:pt idx="4">
                  <c:v>2.4213075060532689E-3</c:v>
                </c:pt>
                <c:pt idx="5">
                  <c:v>1.2106537530266344E-2</c:v>
                </c:pt>
                <c:pt idx="6">
                  <c:v>0</c:v>
                </c:pt>
                <c:pt idx="7">
                  <c:v>0</c:v>
                </c:pt>
                <c:pt idx="8">
                  <c:v>0</c:v>
                </c:pt>
                <c:pt idx="9">
                  <c:v>0</c:v>
                </c:pt>
                <c:pt idx="10">
                  <c:v>0</c:v>
                </c:pt>
                <c:pt idx="11">
                  <c:v>2.4213075060532689E-3</c:v>
                </c:pt>
                <c:pt idx="12">
                  <c:v>2.4213075060532689E-3</c:v>
                </c:pt>
              </c:numCache>
            </c:numRef>
          </c:val>
          <c:extLst>
            <c:ext xmlns:c16="http://schemas.microsoft.com/office/drawing/2014/chart" uri="{C3380CC4-5D6E-409C-BE32-E72D297353CC}">
              <c16:uniqueId val="{00000005-E180-47E2-98EC-FE87C66DA98B}"/>
            </c:ext>
          </c:extLst>
        </c:ser>
        <c:ser>
          <c:idx val="6"/>
          <c:order val="6"/>
          <c:tx>
            <c:strRef>
              <c:f>分行业新增岗位1!$H$39</c:f>
              <c:strCache>
                <c:ptCount val="1"/>
                <c:pt idx="0">
                  <c:v>无变化</c:v>
                </c:pt>
              </c:strCache>
            </c:strRef>
          </c:tx>
          <c:spPr>
            <a:solidFill>
              <a:schemeClr val="accent1">
                <a:lumMod val="60000"/>
              </a:schemeClr>
            </a:solidFill>
            <a:ln>
              <a:noFill/>
            </a:ln>
            <a:effectLst/>
          </c:spPr>
          <c:invertIfNegative val="0"/>
          <c:cat>
            <c:strRef>
              <c:f>分行业新增岗位1!$A$40:$A$52</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分行业新增岗位1!$H$40:$H$52</c:f>
              <c:numCache>
                <c:formatCode>0.0%</c:formatCode>
                <c:ptCount val="13"/>
                <c:pt idx="0">
                  <c:v>2.9055690072639227E-2</c:v>
                </c:pt>
                <c:pt idx="1">
                  <c:v>3.6319612590799029E-2</c:v>
                </c:pt>
                <c:pt idx="2">
                  <c:v>6.0532687651331719E-2</c:v>
                </c:pt>
                <c:pt idx="3">
                  <c:v>3.6319612590799029E-2</c:v>
                </c:pt>
                <c:pt idx="4">
                  <c:v>1.4527845036319613E-2</c:v>
                </c:pt>
                <c:pt idx="5">
                  <c:v>5.569007263922518E-2</c:v>
                </c:pt>
                <c:pt idx="6">
                  <c:v>1.2106537530266344E-2</c:v>
                </c:pt>
                <c:pt idx="7">
                  <c:v>2.4213075060532689E-3</c:v>
                </c:pt>
                <c:pt idx="8">
                  <c:v>7.2639225181598066E-3</c:v>
                </c:pt>
                <c:pt idx="9">
                  <c:v>4.1162227602905568E-2</c:v>
                </c:pt>
                <c:pt idx="10">
                  <c:v>1.6949152542372881E-2</c:v>
                </c:pt>
                <c:pt idx="11">
                  <c:v>0</c:v>
                </c:pt>
                <c:pt idx="12">
                  <c:v>2.6634382566585957E-2</c:v>
                </c:pt>
              </c:numCache>
            </c:numRef>
          </c:val>
          <c:extLst>
            <c:ext xmlns:c16="http://schemas.microsoft.com/office/drawing/2014/chart" uri="{C3380CC4-5D6E-409C-BE32-E72D297353CC}">
              <c16:uniqueId val="{00000006-E180-47E2-98EC-FE87C66DA98B}"/>
            </c:ext>
          </c:extLst>
        </c:ser>
        <c:dLbls>
          <c:showLegendKey val="0"/>
          <c:showVal val="0"/>
          <c:showCatName val="0"/>
          <c:showSerName val="0"/>
          <c:showPercent val="0"/>
          <c:showBubbleSize val="0"/>
        </c:dLbls>
        <c:gapWidth val="150"/>
        <c:overlap val="100"/>
        <c:axId val="813504440"/>
        <c:axId val="813498536"/>
      </c:barChart>
      <c:catAx>
        <c:axId val="81350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微软雅黑" panose="020B0503020204020204" pitchFamily="34" charset="-122"/>
                <a:ea typeface="微软雅黑" panose="020B0503020204020204" pitchFamily="34" charset="-122"/>
                <a:cs typeface="+mn-cs"/>
              </a:defRPr>
            </a:pPr>
            <a:endParaRPr lang="zh-CN"/>
          </a:p>
        </c:txPr>
        <c:crossAx val="813498536"/>
        <c:crosses val="autoZero"/>
        <c:auto val="1"/>
        <c:lblAlgn val="ctr"/>
        <c:lblOffset val="100"/>
        <c:noMultiLvlLbl val="0"/>
      </c:catAx>
      <c:valAx>
        <c:axId val="8134985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微软雅黑" panose="020B0503020204020204" pitchFamily="34" charset="-122"/>
                <a:ea typeface="微软雅黑" panose="020B0503020204020204" pitchFamily="34" charset="-122"/>
                <a:cs typeface="+mn-cs"/>
              </a:defRPr>
            </a:pPr>
            <a:endParaRPr lang="zh-CN"/>
          </a:p>
        </c:txPr>
        <c:crossAx val="813504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solidFill>
            <a:schemeClr val="bg2"/>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员工离职率相对上季度变化</a:t>
            </a:r>
          </a:p>
        </c:rich>
      </c:tx>
      <c:layout>
        <c:manualLayout>
          <c:xMode val="edge"/>
          <c:yMode val="edge"/>
          <c:x val="0.25583145770697358"/>
          <c:y val="1.738137893185267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manualLayout>
          <c:layoutTarget val="inner"/>
          <c:xMode val="edge"/>
          <c:yMode val="edge"/>
          <c:x val="0.34095006453952914"/>
          <c:y val="0.21781784731051182"/>
          <c:w val="0.34087461014143539"/>
          <c:h val="0.62057980927550838"/>
        </c:manualLayout>
      </c:layout>
      <c:pieChart>
        <c:varyColors val="1"/>
        <c:ser>
          <c:idx val="0"/>
          <c:order val="0"/>
          <c:explosion val="6"/>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4A-41FC-8368-609EFBDCC9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4A-41FC-8368-609EFBDCC9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4A-41FC-8368-609EFBDCC96E}"/>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ea"/>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离职率!$A$28:$A$30</c:f>
              <c:strCache>
                <c:ptCount val="3"/>
                <c:pt idx="0">
                  <c:v>减少</c:v>
                </c:pt>
                <c:pt idx="1">
                  <c:v>持平</c:v>
                </c:pt>
                <c:pt idx="2">
                  <c:v>增加</c:v>
                </c:pt>
              </c:strCache>
            </c:strRef>
          </c:cat>
          <c:val>
            <c:numRef>
              <c:f>离职率!$B$28:$B$30</c:f>
              <c:numCache>
                <c:formatCode>0.0%</c:formatCode>
                <c:ptCount val="3"/>
                <c:pt idx="0">
                  <c:v>0.32397959183673469</c:v>
                </c:pt>
                <c:pt idx="1">
                  <c:v>0.47704081632653061</c:v>
                </c:pt>
                <c:pt idx="2">
                  <c:v>0.19897959183673469</c:v>
                </c:pt>
              </c:numCache>
            </c:numRef>
          </c:val>
          <c:extLst>
            <c:ext xmlns:c16="http://schemas.microsoft.com/office/drawing/2014/chart" uri="{C3380CC4-5D6E-409C-BE32-E72D297353CC}">
              <c16:uniqueId val="{00000006-904A-41FC-8368-609EFBDCC96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不同行业离职率变化</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barChart>
        <c:barDir val="col"/>
        <c:grouping val="percentStacked"/>
        <c:varyColors val="0"/>
        <c:ser>
          <c:idx val="0"/>
          <c:order val="0"/>
          <c:tx>
            <c:strRef>
              <c:f>'离职率 行业'!$F$67</c:f>
              <c:strCache>
                <c:ptCount val="1"/>
                <c:pt idx="0">
                  <c:v>减少</c:v>
                </c:pt>
              </c:strCache>
            </c:strRef>
          </c:tx>
          <c:spPr>
            <a:solidFill>
              <a:schemeClr val="accent1"/>
            </a:solidFill>
            <a:ln>
              <a:noFill/>
            </a:ln>
            <a:effectLst/>
          </c:spPr>
          <c:invertIfNegative val="0"/>
          <c:cat>
            <c:strRef>
              <c:f>'离职率 行业'!$G$66:$R$66</c:f>
              <c:strCache>
                <c:ptCount val="12"/>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strCache>
            </c:strRef>
          </c:cat>
          <c:val>
            <c:numRef>
              <c:f>'离职率 行业'!$G$67:$R$67</c:f>
              <c:numCache>
                <c:formatCode>0.0%</c:formatCode>
                <c:ptCount val="12"/>
                <c:pt idx="0">
                  <c:v>7.9081632653061229E-2</c:v>
                </c:pt>
                <c:pt idx="1">
                  <c:v>5.1020408163265307E-2</c:v>
                </c:pt>
                <c:pt idx="2">
                  <c:v>4.0816326530612242E-2</c:v>
                </c:pt>
                <c:pt idx="3">
                  <c:v>1.7857142857142856E-2</c:v>
                </c:pt>
                <c:pt idx="4">
                  <c:v>2.5510204081632654E-2</c:v>
                </c:pt>
                <c:pt idx="5">
                  <c:v>2.8061224489795918E-2</c:v>
                </c:pt>
                <c:pt idx="6">
                  <c:v>1.020408163265306E-2</c:v>
                </c:pt>
                <c:pt idx="7">
                  <c:v>1.5306122448979591E-2</c:v>
                </c:pt>
                <c:pt idx="8">
                  <c:v>1.5306122448979591E-2</c:v>
                </c:pt>
                <c:pt idx="9">
                  <c:v>1.7857142857142856E-2</c:v>
                </c:pt>
                <c:pt idx="10">
                  <c:v>1.2755102040816327E-2</c:v>
                </c:pt>
                <c:pt idx="11">
                  <c:v>0</c:v>
                </c:pt>
              </c:numCache>
            </c:numRef>
          </c:val>
          <c:extLst>
            <c:ext xmlns:c16="http://schemas.microsoft.com/office/drawing/2014/chart" uri="{C3380CC4-5D6E-409C-BE32-E72D297353CC}">
              <c16:uniqueId val="{00000000-2551-4690-8594-5620BC4D0B90}"/>
            </c:ext>
          </c:extLst>
        </c:ser>
        <c:ser>
          <c:idx val="1"/>
          <c:order val="1"/>
          <c:tx>
            <c:strRef>
              <c:f>'离职率 行业'!$F$68</c:f>
              <c:strCache>
                <c:ptCount val="1"/>
                <c:pt idx="0">
                  <c:v>持平</c:v>
                </c:pt>
              </c:strCache>
            </c:strRef>
          </c:tx>
          <c:spPr>
            <a:solidFill>
              <a:schemeClr val="accent2"/>
            </a:solidFill>
            <a:ln>
              <a:noFill/>
            </a:ln>
            <a:effectLst/>
          </c:spPr>
          <c:invertIfNegative val="0"/>
          <c:cat>
            <c:strRef>
              <c:f>'离职率 行业'!$G$66:$R$66</c:f>
              <c:strCache>
                <c:ptCount val="12"/>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strCache>
            </c:strRef>
          </c:cat>
          <c:val>
            <c:numRef>
              <c:f>'离职率 行业'!$G$68:$R$68</c:f>
              <c:numCache>
                <c:formatCode>0.0%</c:formatCode>
                <c:ptCount val="12"/>
                <c:pt idx="0">
                  <c:v>8.4183673469387751E-2</c:v>
                </c:pt>
                <c:pt idx="1">
                  <c:v>4.336734693877551E-2</c:v>
                </c:pt>
                <c:pt idx="2">
                  <c:v>4.8469387755102039E-2</c:v>
                </c:pt>
                <c:pt idx="3">
                  <c:v>2.8061224489795918E-2</c:v>
                </c:pt>
                <c:pt idx="4">
                  <c:v>3.0612244897959183E-2</c:v>
                </c:pt>
                <c:pt idx="5">
                  <c:v>7.1428571428571425E-2</c:v>
                </c:pt>
                <c:pt idx="6">
                  <c:v>3.3163265306122451E-2</c:v>
                </c:pt>
                <c:pt idx="7">
                  <c:v>2.2959183673469389E-2</c:v>
                </c:pt>
                <c:pt idx="8">
                  <c:v>1.5306122448979591E-2</c:v>
                </c:pt>
                <c:pt idx="9">
                  <c:v>4.336734693877551E-2</c:v>
                </c:pt>
                <c:pt idx="10">
                  <c:v>1.7857142857142856E-2</c:v>
                </c:pt>
                <c:pt idx="11">
                  <c:v>7.6530612244897957E-3</c:v>
                </c:pt>
              </c:numCache>
            </c:numRef>
          </c:val>
          <c:extLst>
            <c:ext xmlns:c16="http://schemas.microsoft.com/office/drawing/2014/chart" uri="{C3380CC4-5D6E-409C-BE32-E72D297353CC}">
              <c16:uniqueId val="{00000001-2551-4690-8594-5620BC4D0B90}"/>
            </c:ext>
          </c:extLst>
        </c:ser>
        <c:ser>
          <c:idx val="2"/>
          <c:order val="2"/>
          <c:tx>
            <c:strRef>
              <c:f>'离职率 行业'!$F$69</c:f>
              <c:strCache>
                <c:ptCount val="1"/>
                <c:pt idx="0">
                  <c:v>增加</c:v>
                </c:pt>
              </c:strCache>
            </c:strRef>
          </c:tx>
          <c:spPr>
            <a:solidFill>
              <a:schemeClr val="accent3"/>
            </a:solidFill>
            <a:ln>
              <a:noFill/>
            </a:ln>
            <a:effectLst/>
          </c:spPr>
          <c:invertIfNegative val="0"/>
          <c:cat>
            <c:strRef>
              <c:f>'离职率 行业'!$G$66:$R$66</c:f>
              <c:strCache>
                <c:ptCount val="12"/>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strCache>
            </c:strRef>
          </c:cat>
          <c:val>
            <c:numRef>
              <c:f>'离职率 行业'!$G$69:$R$69</c:f>
              <c:numCache>
                <c:formatCode>0.0%</c:formatCode>
                <c:ptCount val="12"/>
                <c:pt idx="0">
                  <c:v>3.826530612244898E-2</c:v>
                </c:pt>
                <c:pt idx="1">
                  <c:v>1.2755102040816327E-2</c:v>
                </c:pt>
                <c:pt idx="2">
                  <c:v>3.0612244897959183E-2</c:v>
                </c:pt>
                <c:pt idx="3">
                  <c:v>0</c:v>
                </c:pt>
                <c:pt idx="4">
                  <c:v>5.1020408163265302E-3</c:v>
                </c:pt>
                <c:pt idx="5">
                  <c:v>4.0816326530612242E-2</c:v>
                </c:pt>
                <c:pt idx="6">
                  <c:v>1.5306122448979591E-2</c:v>
                </c:pt>
                <c:pt idx="7">
                  <c:v>1.020408163265306E-2</c:v>
                </c:pt>
                <c:pt idx="8">
                  <c:v>7.6530612244897957E-3</c:v>
                </c:pt>
                <c:pt idx="9">
                  <c:v>1.5306122448979591E-2</c:v>
                </c:pt>
                <c:pt idx="10">
                  <c:v>1.2755102040816327E-2</c:v>
                </c:pt>
                <c:pt idx="11">
                  <c:v>2.5510204081632651E-3</c:v>
                </c:pt>
              </c:numCache>
            </c:numRef>
          </c:val>
          <c:extLst>
            <c:ext xmlns:c16="http://schemas.microsoft.com/office/drawing/2014/chart" uri="{C3380CC4-5D6E-409C-BE32-E72D297353CC}">
              <c16:uniqueId val="{00000002-2551-4690-8594-5620BC4D0B90}"/>
            </c:ext>
          </c:extLst>
        </c:ser>
        <c:dLbls>
          <c:showLegendKey val="0"/>
          <c:showVal val="0"/>
          <c:showCatName val="0"/>
          <c:showSerName val="0"/>
          <c:showPercent val="0"/>
          <c:showBubbleSize val="0"/>
        </c:dLbls>
        <c:gapWidth val="150"/>
        <c:overlap val="100"/>
        <c:axId val="898093784"/>
        <c:axId val="898088536"/>
      </c:barChart>
      <c:catAx>
        <c:axId val="898093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898088536"/>
        <c:crosses val="autoZero"/>
        <c:auto val="1"/>
        <c:lblAlgn val="ctr"/>
        <c:lblOffset val="100"/>
        <c:noMultiLvlLbl val="0"/>
      </c:catAx>
      <c:valAx>
        <c:axId val="8980885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898093784"/>
        <c:crosses val="autoZero"/>
        <c:crossBetween val="between"/>
      </c:valAx>
      <c:spPr>
        <a:noFill/>
        <a:ln>
          <a:noFill/>
        </a:ln>
        <a:effectLst/>
      </c:spPr>
    </c:plotArea>
    <c:legend>
      <c:legendPos val="b"/>
      <c:layout>
        <c:manualLayout>
          <c:xMode val="edge"/>
          <c:yMode val="edge"/>
          <c:x val="0.27903027690889248"/>
          <c:y val="0.87870982676534215"/>
          <c:w val="0.35488192609621999"/>
          <c:h val="0.115805330403477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legend>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zh-CN"/>
              <a:t>不同区域企业离职率变化</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zh-CN"/>
        </a:p>
      </c:txPr>
    </c:title>
    <c:autoTitleDeleted val="0"/>
    <c:plotArea>
      <c:layout/>
      <c:barChart>
        <c:barDir val="col"/>
        <c:grouping val="percentStacked"/>
        <c:varyColors val="0"/>
        <c:ser>
          <c:idx val="0"/>
          <c:order val="0"/>
          <c:tx>
            <c:strRef>
              <c:f>'离职率 区域'!$B$131</c:f>
              <c:strCache>
                <c:ptCount val="1"/>
                <c:pt idx="0">
                  <c:v>减少</c:v>
                </c:pt>
              </c:strCache>
            </c:strRef>
          </c:tx>
          <c:spPr>
            <a:solidFill>
              <a:schemeClr val="accent1"/>
            </a:solidFill>
            <a:ln>
              <a:noFill/>
            </a:ln>
            <a:effectLst/>
          </c:spPr>
          <c:invertIfNegative val="0"/>
          <c:cat>
            <c:strRef>
              <c:f>'离职率 区域'!$A$132:$A$147</c:f>
              <c:strCache>
                <c:ptCount val="16"/>
                <c:pt idx="0">
                  <c:v>上海</c:v>
                </c:pt>
                <c:pt idx="1">
                  <c:v>北京</c:v>
                </c:pt>
                <c:pt idx="2">
                  <c:v>重庆</c:v>
                </c:pt>
                <c:pt idx="3">
                  <c:v>天津</c:v>
                </c:pt>
                <c:pt idx="4">
                  <c:v>安徽</c:v>
                </c:pt>
                <c:pt idx="5">
                  <c:v>福建</c:v>
                </c:pt>
                <c:pt idx="6">
                  <c:v>广东</c:v>
                </c:pt>
                <c:pt idx="7">
                  <c:v>贵州</c:v>
                </c:pt>
                <c:pt idx="8">
                  <c:v>河南</c:v>
                </c:pt>
                <c:pt idx="9">
                  <c:v>湖北</c:v>
                </c:pt>
                <c:pt idx="10">
                  <c:v>湖南</c:v>
                </c:pt>
                <c:pt idx="11">
                  <c:v>江苏</c:v>
                </c:pt>
                <c:pt idx="12">
                  <c:v>山东</c:v>
                </c:pt>
                <c:pt idx="13">
                  <c:v>陕西</c:v>
                </c:pt>
                <c:pt idx="14">
                  <c:v>四川</c:v>
                </c:pt>
                <c:pt idx="15">
                  <c:v>浙江</c:v>
                </c:pt>
              </c:strCache>
            </c:strRef>
          </c:cat>
          <c:val>
            <c:numRef>
              <c:f>'离职率 区域'!$B$132:$B$147</c:f>
              <c:numCache>
                <c:formatCode>0.0%</c:formatCode>
                <c:ptCount val="16"/>
                <c:pt idx="0">
                  <c:v>4.336734693877551E-2</c:v>
                </c:pt>
                <c:pt idx="1">
                  <c:v>3.0612244897959183E-2</c:v>
                </c:pt>
                <c:pt idx="2">
                  <c:v>2.5510204081632651E-3</c:v>
                </c:pt>
                <c:pt idx="3">
                  <c:v>7.6530612244897957E-3</c:v>
                </c:pt>
                <c:pt idx="4">
                  <c:v>7.6530612244897957E-3</c:v>
                </c:pt>
                <c:pt idx="5">
                  <c:v>2.5510204081632654E-2</c:v>
                </c:pt>
                <c:pt idx="6">
                  <c:v>0.11989795918367346</c:v>
                </c:pt>
                <c:pt idx="7">
                  <c:v>0</c:v>
                </c:pt>
                <c:pt idx="8">
                  <c:v>5.1020408163265302E-3</c:v>
                </c:pt>
                <c:pt idx="9">
                  <c:v>2.0408163265306121E-2</c:v>
                </c:pt>
                <c:pt idx="10">
                  <c:v>7.6530612244897957E-3</c:v>
                </c:pt>
                <c:pt idx="11">
                  <c:v>1.5306122448979591E-2</c:v>
                </c:pt>
                <c:pt idx="12">
                  <c:v>2.5510204081632651E-3</c:v>
                </c:pt>
                <c:pt idx="13">
                  <c:v>1.2755102040816327E-2</c:v>
                </c:pt>
                <c:pt idx="14">
                  <c:v>5.1020408163265302E-3</c:v>
                </c:pt>
                <c:pt idx="15">
                  <c:v>1.5306122448979591E-2</c:v>
                </c:pt>
              </c:numCache>
            </c:numRef>
          </c:val>
          <c:extLst>
            <c:ext xmlns:c16="http://schemas.microsoft.com/office/drawing/2014/chart" uri="{C3380CC4-5D6E-409C-BE32-E72D297353CC}">
              <c16:uniqueId val="{00000000-B84F-4A07-9B5D-E385FAF000FE}"/>
            </c:ext>
          </c:extLst>
        </c:ser>
        <c:ser>
          <c:idx val="1"/>
          <c:order val="1"/>
          <c:tx>
            <c:strRef>
              <c:f>'离职率 区域'!$C$131</c:f>
              <c:strCache>
                <c:ptCount val="1"/>
                <c:pt idx="0">
                  <c:v>持平</c:v>
                </c:pt>
              </c:strCache>
            </c:strRef>
          </c:tx>
          <c:spPr>
            <a:solidFill>
              <a:schemeClr val="accent2"/>
            </a:solidFill>
            <a:ln>
              <a:noFill/>
            </a:ln>
            <a:effectLst/>
          </c:spPr>
          <c:invertIfNegative val="0"/>
          <c:cat>
            <c:strRef>
              <c:f>'离职率 区域'!$A$132:$A$147</c:f>
              <c:strCache>
                <c:ptCount val="16"/>
                <c:pt idx="0">
                  <c:v>上海</c:v>
                </c:pt>
                <c:pt idx="1">
                  <c:v>北京</c:v>
                </c:pt>
                <c:pt idx="2">
                  <c:v>重庆</c:v>
                </c:pt>
                <c:pt idx="3">
                  <c:v>天津</c:v>
                </c:pt>
                <c:pt idx="4">
                  <c:v>安徽</c:v>
                </c:pt>
                <c:pt idx="5">
                  <c:v>福建</c:v>
                </c:pt>
                <c:pt idx="6">
                  <c:v>广东</c:v>
                </c:pt>
                <c:pt idx="7">
                  <c:v>贵州</c:v>
                </c:pt>
                <c:pt idx="8">
                  <c:v>河南</c:v>
                </c:pt>
                <c:pt idx="9">
                  <c:v>湖北</c:v>
                </c:pt>
                <c:pt idx="10">
                  <c:v>湖南</c:v>
                </c:pt>
                <c:pt idx="11">
                  <c:v>江苏</c:v>
                </c:pt>
                <c:pt idx="12">
                  <c:v>山东</c:v>
                </c:pt>
                <c:pt idx="13">
                  <c:v>陕西</c:v>
                </c:pt>
                <c:pt idx="14">
                  <c:v>四川</c:v>
                </c:pt>
                <c:pt idx="15">
                  <c:v>浙江</c:v>
                </c:pt>
              </c:strCache>
            </c:strRef>
          </c:cat>
          <c:val>
            <c:numRef>
              <c:f>'离职率 区域'!$C$132:$C$147</c:f>
              <c:numCache>
                <c:formatCode>0.0%</c:formatCode>
                <c:ptCount val="16"/>
                <c:pt idx="0">
                  <c:v>6.8877551020408156E-2</c:v>
                </c:pt>
                <c:pt idx="1">
                  <c:v>5.6122448979591837E-2</c:v>
                </c:pt>
                <c:pt idx="2">
                  <c:v>5.1020408163265302E-3</c:v>
                </c:pt>
                <c:pt idx="3">
                  <c:v>1.5306122448979591E-2</c:v>
                </c:pt>
                <c:pt idx="4">
                  <c:v>1.2755102040816327E-2</c:v>
                </c:pt>
                <c:pt idx="5">
                  <c:v>1.5306122448979591E-2</c:v>
                </c:pt>
                <c:pt idx="6">
                  <c:v>0.15051020408163265</c:v>
                </c:pt>
                <c:pt idx="7">
                  <c:v>5.1020408163265302E-3</c:v>
                </c:pt>
                <c:pt idx="8">
                  <c:v>1.5306122448979591E-2</c:v>
                </c:pt>
                <c:pt idx="9">
                  <c:v>1.020408163265306E-2</c:v>
                </c:pt>
                <c:pt idx="10">
                  <c:v>1.7857142857142856E-2</c:v>
                </c:pt>
                <c:pt idx="11">
                  <c:v>2.5510204081632654E-2</c:v>
                </c:pt>
                <c:pt idx="12">
                  <c:v>7.6530612244897957E-3</c:v>
                </c:pt>
                <c:pt idx="13">
                  <c:v>7.6530612244897957E-3</c:v>
                </c:pt>
                <c:pt idx="14">
                  <c:v>0</c:v>
                </c:pt>
                <c:pt idx="15">
                  <c:v>3.826530612244898E-2</c:v>
                </c:pt>
              </c:numCache>
            </c:numRef>
          </c:val>
          <c:extLst>
            <c:ext xmlns:c16="http://schemas.microsoft.com/office/drawing/2014/chart" uri="{C3380CC4-5D6E-409C-BE32-E72D297353CC}">
              <c16:uniqueId val="{00000001-B84F-4A07-9B5D-E385FAF000FE}"/>
            </c:ext>
          </c:extLst>
        </c:ser>
        <c:ser>
          <c:idx val="2"/>
          <c:order val="2"/>
          <c:tx>
            <c:strRef>
              <c:f>'离职率 区域'!$D$131</c:f>
              <c:strCache>
                <c:ptCount val="1"/>
                <c:pt idx="0">
                  <c:v>增加</c:v>
                </c:pt>
              </c:strCache>
            </c:strRef>
          </c:tx>
          <c:spPr>
            <a:solidFill>
              <a:schemeClr val="accent3"/>
            </a:solidFill>
            <a:ln>
              <a:noFill/>
            </a:ln>
            <a:effectLst/>
          </c:spPr>
          <c:invertIfNegative val="0"/>
          <c:cat>
            <c:strRef>
              <c:f>'离职率 区域'!$A$132:$A$147</c:f>
              <c:strCache>
                <c:ptCount val="16"/>
                <c:pt idx="0">
                  <c:v>上海</c:v>
                </c:pt>
                <c:pt idx="1">
                  <c:v>北京</c:v>
                </c:pt>
                <c:pt idx="2">
                  <c:v>重庆</c:v>
                </c:pt>
                <c:pt idx="3">
                  <c:v>天津</c:v>
                </c:pt>
                <c:pt idx="4">
                  <c:v>安徽</c:v>
                </c:pt>
                <c:pt idx="5">
                  <c:v>福建</c:v>
                </c:pt>
                <c:pt idx="6">
                  <c:v>广东</c:v>
                </c:pt>
                <c:pt idx="7">
                  <c:v>贵州</c:v>
                </c:pt>
                <c:pt idx="8">
                  <c:v>河南</c:v>
                </c:pt>
                <c:pt idx="9">
                  <c:v>湖北</c:v>
                </c:pt>
                <c:pt idx="10">
                  <c:v>湖南</c:v>
                </c:pt>
                <c:pt idx="11">
                  <c:v>江苏</c:v>
                </c:pt>
                <c:pt idx="12">
                  <c:v>山东</c:v>
                </c:pt>
                <c:pt idx="13">
                  <c:v>陕西</c:v>
                </c:pt>
                <c:pt idx="14">
                  <c:v>四川</c:v>
                </c:pt>
                <c:pt idx="15">
                  <c:v>浙江</c:v>
                </c:pt>
              </c:strCache>
            </c:strRef>
          </c:cat>
          <c:val>
            <c:numRef>
              <c:f>'离职率 区域'!$D$132:$D$147</c:f>
              <c:numCache>
                <c:formatCode>0.0%</c:formatCode>
                <c:ptCount val="16"/>
                <c:pt idx="0">
                  <c:v>3.0612244897959183E-2</c:v>
                </c:pt>
                <c:pt idx="1">
                  <c:v>7.6530612244897957E-3</c:v>
                </c:pt>
                <c:pt idx="2">
                  <c:v>0</c:v>
                </c:pt>
                <c:pt idx="3">
                  <c:v>7.6530612244897957E-3</c:v>
                </c:pt>
                <c:pt idx="4">
                  <c:v>2.5510204081632651E-3</c:v>
                </c:pt>
                <c:pt idx="5">
                  <c:v>1.020408163265306E-2</c:v>
                </c:pt>
                <c:pt idx="6">
                  <c:v>5.8673469387755105E-2</c:v>
                </c:pt>
                <c:pt idx="7">
                  <c:v>5.1020408163265302E-3</c:v>
                </c:pt>
                <c:pt idx="8">
                  <c:v>2.5510204081632651E-3</c:v>
                </c:pt>
                <c:pt idx="9">
                  <c:v>2.5510204081632651E-3</c:v>
                </c:pt>
                <c:pt idx="10">
                  <c:v>7.6530612244897957E-3</c:v>
                </c:pt>
                <c:pt idx="11">
                  <c:v>2.0408163265306121E-2</c:v>
                </c:pt>
                <c:pt idx="12">
                  <c:v>1.020408163265306E-2</c:v>
                </c:pt>
                <c:pt idx="13">
                  <c:v>7.6530612244897957E-3</c:v>
                </c:pt>
                <c:pt idx="14">
                  <c:v>2.5510204081632651E-3</c:v>
                </c:pt>
                <c:pt idx="15">
                  <c:v>1.020408163265306E-2</c:v>
                </c:pt>
              </c:numCache>
            </c:numRef>
          </c:val>
          <c:extLst>
            <c:ext xmlns:c16="http://schemas.microsoft.com/office/drawing/2014/chart" uri="{C3380CC4-5D6E-409C-BE32-E72D297353CC}">
              <c16:uniqueId val="{00000002-B84F-4A07-9B5D-E385FAF000FE}"/>
            </c:ext>
          </c:extLst>
        </c:ser>
        <c:dLbls>
          <c:showLegendKey val="0"/>
          <c:showVal val="0"/>
          <c:showCatName val="0"/>
          <c:showSerName val="0"/>
          <c:showPercent val="0"/>
          <c:showBubbleSize val="0"/>
        </c:dLbls>
        <c:gapWidth val="150"/>
        <c:overlap val="100"/>
        <c:axId val="764414064"/>
        <c:axId val="764413736"/>
      </c:barChart>
      <c:catAx>
        <c:axId val="76441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crossAx val="764413736"/>
        <c:crosses val="autoZero"/>
        <c:auto val="1"/>
        <c:lblAlgn val="ctr"/>
        <c:lblOffset val="100"/>
        <c:noMultiLvlLbl val="0"/>
      </c:catAx>
      <c:valAx>
        <c:axId val="764413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crossAx val="76441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四季度招聘计划</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manualLayout>
          <c:layoutTarget val="inner"/>
          <c:xMode val="edge"/>
          <c:yMode val="edge"/>
          <c:x val="0.30896259842519685"/>
          <c:y val="0.15205890930300378"/>
          <c:w val="0.33485279965004372"/>
          <c:h val="0.5580879994167395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95-4632-A19B-8C45A8B6EF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95-4632-A19B-8C45A8B6EF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95-4632-A19B-8C45A8B6EF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95-4632-A19B-8C45A8B6EF8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B95-4632-A19B-8C45A8B6EF8D}"/>
              </c:ext>
            </c:extLst>
          </c:dPt>
          <c:dLbls>
            <c:dLbl>
              <c:idx val="3"/>
              <c:layout>
                <c:manualLayout>
                  <c:x val="8.4750765529308839E-2"/>
                  <c:y val="0.12529163021289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95-4632-A19B-8C45A8B6EF8D}"/>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ea"/>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招聘计划!$B$22:$B$26</c:f>
              <c:strCache>
                <c:ptCount val="5"/>
                <c:pt idx="0">
                  <c:v>减少招聘计划</c:v>
                </c:pt>
                <c:pt idx="1">
                  <c:v>保持不变，稳定劳动力队伍</c:v>
                </c:pt>
                <c:pt idx="2">
                  <c:v>增加招聘计划</c:v>
                </c:pt>
                <c:pt idx="3">
                  <c:v>员工优化</c:v>
                </c:pt>
                <c:pt idx="4">
                  <c:v>尚不确定</c:v>
                </c:pt>
              </c:strCache>
            </c:strRef>
          </c:cat>
          <c:val>
            <c:numRef>
              <c:f>招聘计划!$C$22:$C$26</c:f>
              <c:numCache>
                <c:formatCode>0.0%</c:formatCode>
                <c:ptCount val="5"/>
                <c:pt idx="0">
                  <c:v>0.22448979591836735</c:v>
                </c:pt>
                <c:pt idx="1">
                  <c:v>0.36989795918367346</c:v>
                </c:pt>
                <c:pt idx="2">
                  <c:v>0.22959183673469388</c:v>
                </c:pt>
                <c:pt idx="3">
                  <c:v>7.1428571428571425E-2</c:v>
                </c:pt>
                <c:pt idx="4">
                  <c:v>0.10459183673469388</c:v>
                </c:pt>
              </c:numCache>
            </c:numRef>
          </c:val>
          <c:extLst>
            <c:ext xmlns:c16="http://schemas.microsoft.com/office/drawing/2014/chart" uri="{C3380CC4-5D6E-409C-BE32-E72D297353CC}">
              <c16:uniqueId val="{0000000A-EB95-4632-A19B-8C45A8B6EF8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legend>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不同行业招聘计划</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barChart>
        <c:barDir val="col"/>
        <c:grouping val="percentStacked"/>
        <c:varyColors val="0"/>
        <c:ser>
          <c:idx val="0"/>
          <c:order val="0"/>
          <c:tx>
            <c:strRef>
              <c:f>'招聘计划 行业'!$D$177</c:f>
              <c:strCache>
                <c:ptCount val="1"/>
                <c:pt idx="0">
                  <c:v>减少招聘计划</c:v>
                </c:pt>
              </c:strCache>
            </c:strRef>
          </c:tx>
          <c:spPr>
            <a:solidFill>
              <a:schemeClr val="accent1"/>
            </a:solidFill>
            <a:ln>
              <a:noFill/>
            </a:ln>
            <a:effectLst/>
          </c:spPr>
          <c:invertIfNegative val="0"/>
          <c:cat>
            <c:strRef>
              <c:f>'招聘计划 行业'!$E$176:$P$176</c:f>
              <c:strCache>
                <c:ptCount val="12"/>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strCache>
            </c:strRef>
          </c:cat>
          <c:val>
            <c:numRef>
              <c:f>'招聘计划 行业'!$E$177:$P$177</c:f>
              <c:numCache>
                <c:formatCode>0.0%</c:formatCode>
                <c:ptCount val="12"/>
                <c:pt idx="0">
                  <c:v>4.8469387755102039E-2</c:v>
                </c:pt>
                <c:pt idx="1">
                  <c:v>1.020408163265306E-2</c:v>
                </c:pt>
                <c:pt idx="2">
                  <c:v>4.336734693877551E-2</c:v>
                </c:pt>
                <c:pt idx="3">
                  <c:v>1.7857142857142856E-2</c:v>
                </c:pt>
                <c:pt idx="4">
                  <c:v>1.7857142857142856E-2</c:v>
                </c:pt>
                <c:pt idx="5">
                  <c:v>2.8061224489795918E-2</c:v>
                </c:pt>
                <c:pt idx="6">
                  <c:v>1.5306122448979591E-2</c:v>
                </c:pt>
                <c:pt idx="7">
                  <c:v>7.6530612244897957E-3</c:v>
                </c:pt>
                <c:pt idx="8">
                  <c:v>7.6530612244897957E-3</c:v>
                </c:pt>
                <c:pt idx="9">
                  <c:v>7.6530612244897957E-3</c:v>
                </c:pt>
                <c:pt idx="10">
                  <c:v>5.1020408163265302E-3</c:v>
                </c:pt>
                <c:pt idx="11">
                  <c:v>2.5510204081632651E-3</c:v>
                </c:pt>
              </c:numCache>
            </c:numRef>
          </c:val>
          <c:extLst>
            <c:ext xmlns:c16="http://schemas.microsoft.com/office/drawing/2014/chart" uri="{C3380CC4-5D6E-409C-BE32-E72D297353CC}">
              <c16:uniqueId val="{00000000-0E53-4CCF-8185-B1FD1F675741}"/>
            </c:ext>
          </c:extLst>
        </c:ser>
        <c:ser>
          <c:idx val="1"/>
          <c:order val="1"/>
          <c:tx>
            <c:strRef>
              <c:f>'招聘计划 行业'!$D$178</c:f>
              <c:strCache>
                <c:ptCount val="1"/>
                <c:pt idx="0">
                  <c:v>保持不变，稳定劳动力队伍</c:v>
                </c:pt>
              </c:strCache>
            </c:strRef>
          </c:tx>
          <c:spPr>
            <a:solidFill>
              <a:schemeClr val="accent2"/>
            </a:solidFill>
            <a:ln>
              <a:noFill/>
            </a:ln>
            <a:effectLst/>
          </c:spPr>
          <c:invertIfNegative val="0"/>
          <c:cat>
            <c:strRef>
              <c:f>'招聘计划 行业'!$E$176:$P$176</c:f>
              <c:strCache>
                <c:ptCount val="12"/>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strCache>
            </c:strRef>
          </c:cat>
          <c:val>
            <c:numRef>
              <c:f>'招聘计划 行业'!$E$178:$P$178</c:f>
              <c:numCache>
                <c:formatCode>0.0%</c:formatCode>
                <c:ptCount val="12"/>
                <c:pt idx="0">
                  <c:v>8.1632653061224483E-2</c:v>
                </c:pt>
                <c:pt idx="1">
                  <c:v>5.3571428571428568E-2</c:v>
                </c:pt>
                <c:pt idx="2">
                  <c:v>3.3163265306122451E-2</c:v>
                </c:pt>
                <c:pt idx="3">
                  <c:v>1.2755102040816327E-2</c:v>
                </c:pt>
                <c:pt idx="4">
                  <c:v>1.5306122448979591E-2</c:v>
                </c:pt>
                <c:pt idx="5">
                  <c:v>4.5918367346938778E-2</c:v>
                </c:pt>
                <c:pt idx="6">
                  <c:v>2.8061224489795918E-2</c:v>
                </c:pt>
                <c:pt idx="7">
                  <c:v>1.020408163265306E-2</c:v>
                </c:pt>
                <c:pt idx="8">
                  <c:v>1.020408163265306E-2</c:v>
                </c:pt>
                <c:pt idx="9">
                  <c:v>5.1020408163265307E-2</c:v>
                </c:pt>
                <c:pt idx="10">
                  <c:v>1.5306122448979591E-2</c:v>
                </c:pt>
                <c:pt idx="11">
                  <c:v>2.5510204081632651E-3</c:v>
                </c:pt>
              </c:numCache>
            </c:numRef>
          </c:val>
          <c:extLst>
            <c:ext xmlns:c16="http://schemas.microsoft.com/office/drawing/2014/chart" uri="{C3380CC4-5D6E-409C-BE32-E72D297353CC}">
              <c16:uniqueId val="{00000001-0E53-4CCF-8185-B1FD1F675741}"/>
            </c:ext>
          </c:extLst>
        </c:ser>
        <c:ser>
          <c:idx val="2"/>
          <c:order val="2"/>
          <c:tx>
            <c:strRef>
              <c:f>'招聘计划 行业'!$D$179</c:f>
              <c:strCache>
                <c:ptCount val="1"/>
                <c:pt idx="0">
                  <c:v>增加招聘计划</c:v>
                </c:pt>
              </c:strCache>
            </c:strRef>
          </c:tx>
          <c:spPr>
            <a:solidFill>
              <a:schemeClr val="accent3"/>
            </a:solidFill>
            <a:ln>
              <a:noFill/>
            </a:ln>
            <a:effectLst/>
          </c:spPr>
          <c:invertIfNegative val="0"/>
          <c:cat>
            <c:strRef>
              <c:f>'招聘计划 行业'!$E$176:$P$176</c:f>
              <c:strCache>
                <c:ptCount val="12"/>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strCache>
            </c:strRef>
          </c:cat>
          <c:val>
            <c:numRef>
              <c:f>'招聘计划 行业'!$E$179:$P$179</c:f>
              <c:numCache>
                <c:formatCode>0.0%</c:formatCode>
                <c:ptCount val="12"/>
                <c:pt idx="0">
                  <c:v>2.8061224489795918E-2</c:v>
                </c:pt>
                <c:pt idx="1">
                  <c:v>2.0408163265306121E-2</c:v>
                </c:pt>
                <c:pt idx="2">
                  <c:v>1.5306122448979591E-2</c:v>
                </c:pt>
                <c:pt idx="3">
                  <c:v>1.2755102040816327E-2</c:v>
                </c:pt>
                <c:pt idx="4">
                  <c:v>2.0408163265306121E-2</c:v>
                </c:pt>
                <c:pt idx="5">
                  <c:v>5.1020408163265307E-2</c:v>
                </c:pt>
                <c:pt idx="6">
                  <c:v>1.5306122448979591E-2</c:v>
                </c:pt>
                <c:pt idx="7">
                  <c:v>1.2755102040816327E-2</c:v>
                </c:pt>
                <c:pt idx="8">
                  <c:v>7.6530612244897957E-3</c:v>
                </c:pt>
                <c:pt idx="9">
                  <c:v>1.2755102040816327E-2</c:v>
                </c:pt>
                <c:pt idx="10">
                  <c:v>1.7857142857142856E-2</c:v>
                </c:pt>
                <c:pt idx="11">
                  <c:v>0</c:v>
                </c:pt>
              </c:numCache>
            </c:numRef>
          </c:val>
          <c:extLst>
            <c:ext xmlns:c16="http://schemas.microsoft.com/office/drawing/2014/chart" uri="{C3380CC4-5D6E-409C-BE32-E72D297353CC}">
              <c16:uniqueId val="{00000002-0E53-4CCF-8185-B1FD1F675741}"/>
            </c:ext>
          </c:extLst>
        </c:ser>
        <c:ser>
          <c:idx val="3"/>
          <c:order val="3"/>
          <c:tx>
            <c:strRef>
              <c:f>'招聘计划 行业'!$D$180</c:f>
              <c:strCache>
                <c:ptCount val="1"/>
                <c:pt idx="0">
                  <c:v>员工优化</c:v>
                </c:pt>
              </c:strCache>
            </c:strRef>
          </c:tx>
          <c:spPr>
            <a:solidFill>
              <a:schemeClr val="accent4"/>
            </a:solidFill>
            <a:ln>
              <a:noFill/>
            </a:ln>
            <a:effectLst/>
          </c:spPr>
          <c:invertIfNegative val="0"/>
          <c:cat>
            <c:strRef>
              <c:f>'招聘计划 行业'!$E$176:$P$176</c:f>
              <c:strCache>
                <c:ptCount val="12"/>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strCache>
            </c:strRef>
          </c:cat>
          <c:val>
            <c:numRef>
              <c:f>'招聘计划 行业'!$E$180:$P$180</c:f>
              <c:numCache>
                <c:formatCode>0.0%</c:formatCode>
                <c:ptCount val="12"/>
                <c:pt idx="0">
                  <c:v>1.5306122448979591E-2</c:v>
                </c:pt>
                <c:pt idx="1">
                  <c:v>7.6530612244897957E-3</c:v>
                </c:pt>
                <c:pt idx="2">
                  <c:v>1.2755102040816327E-2</c:v>
                </c:pt>
                <c:pt idx="3">
                  <c:v>0</c:v>
                </c:pt>
                <c:pt idx="4">
                  <c:v>5.1020408163265302E-3</c:v>
                </c:pt>
                <c:pt idx="5">
                  <c:v>7.6530612244897957E-3</c:v>
                </c:pt>
                <c:pt idx="6">
                  <c:v>0</c:v>
                </c:pt>
                <c:pt idx="7">
                  <c:v>1.020408163265306E-2</c:v>
                </c:pt>
                <c:pt idx="8">
                  <c:v>5.1020408163265302E-3</c:v>
                </c:pt>
                <c:pt idx="9">
                  <c:v>2.5510204081632651E-3</c:v>
                </c:pt>
                <c:pt idx="10">
                  <c:v>2.5510204081632651E-3</c:v>
                </c:pt>
                <c:pt idx="11">
                  <c:v>2.5510204081632651E-3</c:v>
                </c:pt>
              </c:numCache>
            </c:numRef>
          </c:val>
          <c:extLst>
            <c:ext xmlns:c16="http://schemas.microsoft.com/office/drawing/2014/chart" uri="{C3380CC4-5D6E-409C-BE32-E72D297353CC}">
              <c16:uniqueId val="{00000003-0E53-4CCF-8185-B1FD1F675741}"/>
            </c:ext>
          </c:extLst>
        </c:ser>
        <c:ser>
          <c:idx val="4"/>
          <c:order val="4"/>
          <c:tx>
            <c:strRef>
              <c:f>'招聘计划 行业'!$D$181</c:f>
              <c:strCache>
                <c:ptCount val="1"/>
                <c:pt idx="0">
                  <c:v>尚不确定</c:v>
                </c:pt>
              </c:strCache>
            </c:strRef>
          </c:tx>
          <c:spPr>
            <a:solidFill>
              <a:schemeClr val="accent5"/>
            </a:solidFill>
            <a:ln>
              <a:noFill/>
            </a:ln>
            <a:effectLst/>
          </c:spPr>
          <c:invertIfNegative val="0"/>
          <c:cat>
            <c:strRef>
              <c:f>'招聘计划 行业'!$E$176:$P$176</c:f>
              <c:strCache>
                <c:ptCount val="12"/>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strCache>
            </c:strRef>
          </c:cat>
          <c:val>
            <c:numRef>
              <c:f>'招聘计划 行业'!$E$181:$P$181</c:f>
              <c:numCache>
                <c:formatCode>0.0%</c:formatCode>
                <c:ptCount val="12"/>
                <c:pt idx="0">
                  <c:v>2.8061224489795918E-2</c:v>
                </c:pt>
                <c:pt idx="1">
                  <c:v>1.5306122448979591E-2</c:v>
                </c:pt>
                <c:pt idx="2">
                  <c:v>1.5306122448979591E-2</c:v>
                </c:pt>
                <c:pt idx="3">
                  <c:v>2.5510204081632651E-3</c:v>
                </c:pt>
                <c:pt idx="4">
                  <c:v>2.5510204081632651E-3</c:v>
                </c:pt>
                <c:pt idx="5">
                  <c:v>7.6530612244897957E-3</c:v>
                </c:pt>
                <c:pt idx="6">
                  <c:v>0</c:v>
                </c:pt>
                <c:pt idx="7">
                  <c:v>7.6530612244897957E-3</c:v>
                </c:pt>
                <c:pt idx="8">
                  <c:v>7.6530612244897957E-3</c:v>
                </c:pt>
                <c:pt idx="9">
                  <c:v>2.5510204081632651E-3</c:v>
                </c:pt>
                <c:pt idx="10">
                  <c:v>2.5510204081632651E-3</c:v>
                </c:pt>
                <c:pt idx="11">
                  <c:v>2.5510204081632651E-3</c:v>
                </c:pt>
              </c:numCache>
            </c:numRef>
          </c:val>
          <c:extLst>
            <c:ext xmlns:c16="http://schemas.microsoft.com/office/drawing/2014/chart" uri="{C3380CC4-5D6E-409C-BE32-E72D297353CC}">
              <c16:uniqueId val="{00000004-0E53-4CCF-8185-B1FD1F675741}"/>
            </c:ext>
          </c:extLst>
        </c:ser>
        <c:dLbls>
          <c:showLegendKey val="0"/>
          <c:showVal val="0"/>
          <c:showCatName val="0"/>
          <c:showSerName val="0"/>
          <c:showPercent val="0"/>
          <c:showBubbleSize val="0"/>
        </c:dLbls>
        <c:gapWidth val="150"/>
        <c:overlap val="100"/>
        <c:axId val="898093456"/>
        <c:axId val="898094768"/>
      </c:barChart>
      <c:catAx>
        <c:axId val="89809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898094768"/>
        <c:crosses val="autoZero"/>
        <c:auto val="1"/>
        <c:lblAlgn val="ctr"/>
        <c:lblOffset val="100"/>
        <c:noMultiLvlLbl val="0"/>
      </c:catAx>
      <c:valAx>
        <c:axId val="8980947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89809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zh-CN"/>
              <a:t>不同省份招聘计划</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zh-CN"/>
        </a:p>
      </c:txPr>
    </c:title>
    <c:autoTitleDeleted val="0"/>
    <c:plotArea>
      <c:layout>
        <c:manualLayout>
          <c:layoutTarget val="inner"/>
          <c:xMode val="edge"/>
          <c:yMode val="edge"/>
          <c:x val="9.7122703412073491E-2"/>
          <c:y val="0.17222222222222225"/>
          <c:w val="0.87232174103237092"/>
          <c:h val="0.6065354330708661"/>
        </c:manualLayout>
      </c:layout>
      <c:barChart>
        <c:barDir val="col"/>
        <c:grouping val="percentStacked"/>
        <c:varyColors val="0"/>
        <c:ser>
          <c:idx val="0"/>
          <c:order val="0"/>
          <c:tx>
            <c:strRef>
              <c:f>'关键部门招聘 省份'!$B$175</c:f>
              <c:strCache>
                <c:ptCount val="1"/>
                <c:pt idx="0">
                  <c:v>增加</c:v>
                </c:pt>
              </c:strCache>
            </c:strRef>
          </c:tx>
          <c:spPr>
            <a:solidFill>
              <a:schemeClr val="accent1"/>
            </a:solidFill>
            <a:ln>
              <a:noFill/>
            </a:ln>
            <a:effectLst/>
          </c:spPr>
          <c:invertIfNegative val="0"/>
          <c:cat>
            <c:strRef>
              <c:f>'关键部门招聘 省份'!$A$176:$A$185</c:f>
              <c:strCache>
                <c:ptCount val="10"/>
                <c:pt idx="0">
                  <c:v>四川</c:v>
                </c:pt>
                <c:pt idx="1">
                  <c:v>陕西</c:v>
                </c:pt>
                <c:pt idx="2">
                  <c:v>江西</c:v>
                </c:pt>
                <c:pt idx="3">
                  <c:v>河南</c:v>
                </c:pt>
                <c:pt idx="4">
                  <c:v>广东</c:v>
                </c:pt>
                <c:pt idx="5">
                  <c:v>福建</c:v>
                </c:pt>
                <c:pt idx="6">
                  <c:v>河北</c:v>
                </c:pt>
                <c:pt idx="7">
                  <c:v>甘肃</c:v>
                </c:pt>
                <c:pt idx="8">
                  <c:v>湖南</c:v>
                </c:pt>
                <c:pt idx="9">
                  <c:v>上海</c:v>
                </c:pt>
              </c:strCache>
            </c:strRef>
          </c:cat>
          <c:val>
            <c:numRef>
              <c:f>'关键部门招聘 省份'!$B$176:$B$185</c:f>
              <c:numCache>
                <c:formatCode>0.0%</c:formatCode>
                <c:ptCount val="10"/>
                <c:pt idx="0">
                  <c:v>0.10459183673469388</c:v>
                </c:pt>
                <c:pt idx="1">
                  <c:v>4.5918367346938778E-2</c:v>
                </c:pt>
                <c:pt idx="2">
                  <c:v>3.5714285714285712E-2</c:v>
                </c:pt>
                <c:pt idx="3">
                  <c:v>3.0612244897959183E-2</c:v>
                </c:pt>
                <c:pt idx="4">
                  <c:v>2.8061224489795918E-2</c:v>
                </c:pt>
                <c:pt idx="5">
                  <c:v>2.2959183673469389E-2</c:v>
                </c:pt>
                <c:pt idx="6">
                  <c:v>1.2755102040816327E-2</c:v>
                </c:pt>
                <c:pt idx="7">
                  <c:v>1.2755102040816327E-2</c:v>
                </c:pt>
                <c:pt idx="8">
                  <c:v>1.020408163265306E-2</c:v>
                </c:pt>
                <c:pt idx="9">
                  <c:v>7.6530612244897957E-3</c:v>
                </c:pt>
              </c:numCache>
            </c:numRef>
          </c:val>
          <c:extLst>
            <c:ext xmlns:c16="http://schemas.microsoft.com/office/drawing/2014/chart" uri="{C3380CC4-5D6E-409C-BE32-E72D297353CC}">
              <c16:uniqueId val="{00000000-1582-41D4-934B-78C08EBAA6FF}"/>
            </c:ext>
          </c:extLst>
        </c:ser>
        <c:ser>
          <c:idx val="1"/>
          <c:order val="1"/>
          <c:tx>
            <c:strRef>
              <c:f>'关键部门招聘 省份'!$C$175</c:f>
              <c:strCache>
                <c:ptCount val="1"/>
                <c:pt idx="0">
                  <c:v>减少</c:v>
                </c:pt>
              </c:strCache>
            </c:strRef>
          </c:tx>
          <c:spPr>
            <a:solidFill>
              <a:schemeClr val="accent2"/>
            </a:solidFill>
            <a:ln>
              <a:noFill/>
            </a:ln>
            <a:effectLst/>
          </c:spPr>
          <c:invertIfNegative val="0"/>
          <c:cat>
            <c:strRef>
              <c:f>'关键部门招聘 省份'!$A$176:$A$185</c:f>
              <c:strCache>
                <c:ptCount val="10"/>
                <c:pt idx="0">
                  <c:v>四川</c:v>
                </c:pt>
                <c:pt idx="1">
                  <c:v>陕西</c:v>
                </c:pt>
                <c:pt idx="2">
                  <c:v>江西</c:v>
                </c:pt>
                <c:pt idx="3">
                  <c:v>河南</c:v>
                </c:pt>
                <c:pt idx="4">
                  <c:v>广东</c:v>
                </c:pt>
                <c:pt idx="5">
                  <c:v>福建</c:v>
                </c:pt>
                <c:pt idx="6">
                  <c:v>河北</c:v>
                </c:pt>
                <c:pt idx="7">
                  <c:v>甘肃</c:v>
                </c:pt>
                <c:pt idx="8">
                  <c:v>湖南</c:v>
                </c:pt>
                <c:pt idx="9">
                  <c:v>上海</c:v>
                </c:pt>
              </c:strCache>
            </c:strRef>
          </c:cat>
          <c:val>
            <c:numRef>
              <c:f>'关键部门招聘 省份'!$C$176:$C$185</c:f>
              <c:numCache>
                <c:formatCode>0.0%</c:formatCode>
                <c:ptCount val="10"/>
                <c:pt idx="0">
                  <c:v>7.1428571428571425E-2</c:v>
                </c:pt>
                <c:pt idx="1">
                  <c:v>2.0408163265306121E-2</c:v>
                </c:pt>
                <c:pt idx="2">
                  <c:v>5.1020408163265302E-3</c:v>
                </c:pt>
                <c:pt idx="3">
                  <c:v>1.020408163265306E-2</c:v>
                </c:pt>
                <c:pt idx="4">
                  <c:v>2.8061224489795918E-2</c:v>
                </c:pt>
                <c:pt idx="5">
                  <c:v>1.2755102040816327E-2</c:v>
                </c:pt>
                <c:pt idx="6">
                  <c:v>1.020408163265306E-2</c:v>
                </c:pt>
                <c:pt idx="7">
                  <c:v>5.1020408163265302E-3</c:v>
                </c:pt>
                <c:pt idx="8">
                  <c:v>1.2755102040816327E-2</c:v>
                </c:pt>
                <c:pt idx="9">
                  <c:v>7.6530612244897957E-3</c:v>
                </c:pt>
              </c:numCache>
            </c:numRef>
          </c:val>
          <c:extLst>
            <c:ext xmlns:c16="http://schemas.microsoft.com/office/drawing/2014/chart" uri="{C3380CC4-5D6E-409C-BE32-E72D297353CC}">
              <c16:uniqueId val="{00000001-1582-41D4-934B-78C08EBAA6FF}"/>
            </c:ext>
          </c:extLst>
        </c:ser>
        <c:ser>
          <c:idx val="2"/>
          <c:order val="2"/>
          <c:tx>
            <c:strRef>
              <c:f>'关键部门招聘 省份'!$D$175</c:f>
              <c:strCache>
                <c:ptCount val="1"/>
                <c:pt idx="0">
                  <c:v>保持不变</c:v>
                </c:pt>
              </c:strCache>
            </c:strRef>
          </c:tx>
          <c:spPr>
            <a:solidFill>
              <a:schemeClr val="accent3"/>
            </a:solidFill>
            <a:ln>
              <a:noFill/>
            </a:ln>
            <a:effectLst/>
          </c:spPr>
          <c:invertIfNegative val="0"/>
          <c:cat>
            <c:strRef>
              <c:f>'关键部门招聘 省份'!$A$176:$A$185</c:f>
              <c:strCache>
                <c:ptCount val="10"/>
                <c:pt idx="0">
                  <c:v>四川</c:v>
                </c:pt>
                <c:pt idx="1">
                  <c:v>陕西</c:v>
                </c:pt>
                <c:pt idx="2">
                  <c:v>江西</c:v>
                </c:pt>
                <c:pt idx="3">
                  <c:v>河南</c:v>
                </c:pt>
                <c:pt idx="4">
                  <c:v>广东</c:v>
                </c:pt>
                <c:pt idx="5">
                  <c:v>福建</c:v>
                </c:pt>
                <c:pt idx="6">
                  <c:v>河北</c:v>
                </c:pt>
                <c:pt idx="7">
                  <c:v>甘肃</c:v>
                </c:pt>
                <c:pt idx="8">
                  <c:v>湖南</c:v>
                </c:pt>
                <c:pt idx="9">
                  <c:v>上海</c:v>
                </c:pt>
              </c:strCache>
            </c:strRef>
          </c:cat>
          <c:val>
            <c:numRef>
              <c:f>'关键部门招聘 省份'!$D$176:$D$185</c:f>
              <c:numCache>
                <c:formatCode>0.0%</c:formatCode>
                <c:ptCount val="10"/>
                <c:pt idx="0">
                  <c:v>0.12755102040816327</c:v>
                </c:pt>
                <c:pt idx="1">
                  <c:v>5.8673469387755105E-2</c:v>
                </c:pt>
                <c:pt idx="2">
                  <c:v>1.7857142857142856E-2</c:v>
                </c:pt>
                <c:pt idx="3">
                  <c:v>1.5306122448979591E-2</c:v>
                </c:pt>
                <c:pt idx="4">
                  <c:v>2.8061224489795918E-2</c:v>
                </c:pt>
                <c:pt idx="5">
                  <c:v>1.2755102040816327E-2</c:v>
                </c:pt>
                <c:pt idx="6">
                  <c:v>7.6530612244897957E-3</c:v>
                </c:pt>
                <c:pt idx="7">
                  <c:v>7.6530612244897957E-3</c:v>
                </c:pt>
                <c:pt idx="8">
                  <c:v>7.6530612244897957E-3</c:v>
                </c:pt>
                <c:pt idx="9">
                  <c:v>5.1020408163265302E-3</c:v>
                </c:pt>
              </c:numCache>
            </c:numRef>
          </c:val>
          <c:extLst>
            <c:ext xmlns:c16="http://schemas.microsoft.com/office/drawing/2014/chart" uri="{C3380CC4-5D6E-409C-BE32-E72D297353CC}">
              <c16:uniqueId val="{00000002-1582-41D4-934B-78C08EBAA6FF}"/>
            </c:ext>
          </c:extLst>
        </c:ser>
        <c:ser>
          <c:idx val="3"/>
          <c:order val="3"/>
          <c:tx>
            <c:strRef>
              <c:f>'关键部门招聘 省份'!$E$175</c:f>
              <c:strCache>
                <c:ptCount val="1"/>
                <c:pt idx="0">
                  <c:v>尚不确定</c:v>
                </c:pt>
              </c:strCache>
            </c:strRef>
          </c:tx>
          <c:spPr>
            <a:solidFill>
              <a:schemeClr val="accent4"/>
            </a:solidFill>
            <a:ln>
              <a:noFill/>
            </a:ln>
            <a:effectLst/>
          </c:spPr>
          <c:invertIfNegative val="0"/>
          <c:cat>
            <c:strRef>
              <c:f>'关键部门招聘 省份'!$A$176:$A$185</c:f>
              <c:strCache>
                <c:ptCount val="10"/>
                <c:pt idx="0">
                  <c:v>四川</c:v>
                </c:pt>
                <c:pt idx="1">
                  <c:v>陕西</c:v>
                </c:pt>
                <c:pt idx="2">
                  <c:v>江西</c:v>
                </c:pt>
                <c:pt idx="3">
                  <c:v>河南</c:v>
                </c:pt>
                <c:pt idx="4">
                  <c:v>广东</c:v>
                </c:pt>
                <c:pt idx="5">
                  <c:v>福建</c:v>
                </c:pt>
                <c:pt idx="6">
                  <c:v>河北</c:v>
                </c:pt>
                <c:pt idx="7">
                  <c:v>甘肃</c:v>
                </c:pt>
                <c:pt idx="8">
                  <c:v>湖南</c:v>
                </c:pt>
                <c:pt idx="9">
                  <c:v>上海</c:v>
                </c:pt>
              </c:strCache>
            </c:strRef>
          </c:cat>
          <c:val>
            <c:numRef>
              <c:f>'关键部门招聘 省份'!$E$176:$E$185</c:f>
              <c:numCache>
                <c:formatCode>0.0%</c:formatCode>
                <c:ptCount val="10"/>
                <c:pt idx="0">
                  <c:v>2.5510204081632654E-2</c:v>
                </c:pt>
                <c:pt idx="1">
                  <c:v>1.7857142857142856E-2</c:v>
                </c:pt>
                <c:pt idx="2">
                  <c:v>5.1020408163265302E-3</c:v>
                </c:pt>
                <c:pt idx="3">
                  <c:v>5.1020408163265302E-3</c:v>
                </c:pt>
                <c:pt idx="4">
                  <c:v>1.020408163265306E-2</c:v>
                </c:pt>
                <c:pt idx="5">
                  <c:v>2.5510204081632651E-3</c:v>
                </c:pt>
                <c:pt idx="6">
                  <c:v>0</c:v>
                </c:pt>
                <c:pt idx="7">
                  <c:v>2.5510204081632651E-3</c:v>
                </c:pt>
                <c:pt idx="8">
                  <c:v>2.5510204081632651E-3</c:v>
                </c:pt>
                <c:pt idx="9">
                  <c:v>2.5510204081632651E-3</c:v>
                </c:pt>
              </c:numCache>
            </c:numRef>
          </c:val>
          <c:extLst>
            <c:ext xmlns:c16="http://schemas.microsoft.com/office/drawing/2014/chart" uri="{C3380CC4-5D6E-409C-BE32-E72D297353CC}">
              <c16:uniqueId val="{00000003-1582-41D4-934B-78C08EBAA6FF}"/>
            </c:ext>
          </c:extLst>
        </c:ser>
        <c:dLbls>
          <c:showLegendKey val="0"/>
          <c:showVal val="0"/>
          <c:showCatName val="0"/>
          <c:showSerName val="0"/>
          <c:showPercent val="0"/>
          <c:showBubbleSize val="0"/>
        </c:dLbls>
        <c:gapWidth val="150"/>
        <c:overlap val="100"/>
        <c:axId val="771268288"/>
        <c:axId val="771269600"/>
      </c:barChart>
      <c:catAx>
        <c:axId val="77126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crossAx val="771269600"/>
        <c:crosses val="autoZero"/>
        <c:auto val="1"/>
        <c:lblAlgn val="ctr"/>
        <c:lblOffset val="100"/>
        <c:noMultiLvlLbl val="0"/>
      </c:catAx>
      <c:valAx>
        <c:axId val="77126960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crossAx val="77126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调研公司关键部门</a:t>
            </a:r>
          </a:p>
        </c:rich>
      </c:tx>
      <c:layout>
        <c:manualLayout>
          <c:xMode val="edge"/>
          <c:yMode val="edge"/>
          <c:x val="0.33055555555555555"/>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manualLayout>
          <c:layoutTarget val="inner"/>
          <c:xMode val="edge"/>
          <c:yMode val="edge"/>
          <c:x val="0.30430314960629928"/>
          <c:y val="0.18557560513269175"/>
          <c:w val="0.39972725284339461"/>
          <c:h val="0.6662120880723243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09-4DB3-A906-348BFB6BBA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09-4DB3-A906-348BFB6BBA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09-4DB3-A906-348BFB6BBA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309-4DB3-A906-348BFB6BBA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309-4DB3-A906-348BFB6BBAF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309-4DB3-A906-348BFB6BBAF0}"/>
              </c:ext>
            </c:extLst>
          </c:dPt>
          <c:dLbls>
            <c:dLbl>
              <c:idx val="1"/>
              <c:layout>
                <c:manualLayout>
                  <c:x val="-7.0432852143482064E-2"/>
                  <c:y val="-0.123664698162729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09-4DB3-A906-348BFB6BBAF0}"/>
                </c:ext>
              </c:extLst>
            </c:dLbl>
            <c:dLbl>
              <c:idx val="5"/>
              <c:layout>
                <c:manualLayout>
                  <c:x val="2.5046478565179352E-2"/>
                  <c:y val="0.138986220472440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09-4DB3-A906-348BFB6BBAF0}"/>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ea"/>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关键部门!$A$22:$A$27</c:f>
              <c:strCache>
                <c:ptCount val="6"/>
                <c:pt idx="0">
                  <c:v>业务类</c:v>
                </c:pt>
                <c:pt idx="1">
                  <c:v>职能类</c:v>
                </c:pt>
                <c:pt idx="2">
                  <c:v>运营类</c:v>
                </c:pt>
                <c:pt idx="3">
                  <c:v>市场类</c:v>
                </c:pt>
                <c:pt idx="4">
                  <c:v>技术类</c:v>
                </c:pt>
                <c:pt idx="5">
                  <c:v>其他</c:v>
                </c:pt>
              </c:strCache>
            </c:strRef>
          </c:cat>
          <c:val>
            <c:numRef>
              <c:f>关键部门!$B$22:$B$27</c:f>
              <c:numCache>
                <c:formatCode>0.0%</c:formatCode>
                <c:ptCount val="6"/>
                <c:pt idx="0">
                  <c:v>0.38520408163265307</c:v>
                </c:pt>
                <c:pt idx="1">
                  <c:v>5.3571428571428568E-2</c:v>
                </c:pt>
                <c:pt idx="2">
                  <c:v>8.9285714285714288E-2</c:v>
                </c:pt>
                <c:pt idx="3">
                  <c:v>8.673469387755102E-2</c:v>
                </c:pt>
                <c:pt idx="4">
                  <c:v>0.36734693877551022</c:v>
                </c:pt>
                <c:pt idx="5">
                  <c:v>1.7857142857142856E-2</c:v>
                </c:pt>
              </c:numCache>
            </c:numRef>
          </c:val>
          <c:extLst>
            <c:ext xmlns:c16="http://schemas.microsoft.com/office/drawing/2014/chart" uri="{C3380CC4-5D6E-409C-BE32-E72D297353CC}">
              <c16:uniqueId val="{0000000C-6309-4DB3-A906-348BFB6BBAF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关键部门员工招聘计划</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manualLayout>
          <c:layoutTarget val="inner"/>
          <c:xMode val="edge"/>
          <c:yMode val="edge"/>
          <c:x val="0.26761592300962378"/>
          <c:y val="0.16190325167687372"/>
          <c:w val="0.428657261592301"/>
          <c:h val="0.714428769320501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22-4300-B5B2-6A35B04B20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A22-4300-B5B2-6A35B04B20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A22-4300-B5B2-6A35B04B20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A22-4300-B5B2-6A35B04B2031}"/>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ea"/>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关键部门招聘!$A$19:$A$22</c:f>
              <c:strCache>
                <c:ptCount val="4"/>
                <c:pt idx="0">
                  <c:v>增加</c:v>
                </c:pt>
                <c:pt idx="1">
                  <c:v>减少</c:v>
                </c:pt>
                <c:pt idx="2">
                  <c:v>保持不变</c:v>
                </c:pt>
                <c:pt idx="3">
                  <c:v>尚不确定</c:v>
                </c:pt>
              </c:strCache>
            </c:strRef>
          </c:cat>
          <c:val>
            <c:numRef>
              <c:f>关键部门招聘!$B$19:$B$22</c:f>
              <c:numCache>
                <c:formatCode>0.0%</c:formatCode>
                <c:ptCount val="4"/>
                <c:pt idx="0">
                  <c:v>0.34948979591836737</c:v>
                </c:pt>
                <c:pt idx="1">
                  <c:v>0.23214285714285715</c:v>
                </c:pt>
                <c:pt idx="2">
                  <c:v>0.32908163265306123</c:v>
                </c:pt>
                <c:pt idx="3">
                  <c:v>8.9285714285714288E-2</c:v>
                </c:pt>
              </c:numCache>
            </c:numRef>
          </c:val>
          <c:extLst>
            <c:ext xmlns:c16="http://schemas.microsoft.com/office/drawing/2014/chart" uri="{C3380CC4-5D6E-409C-BE32-E72D297353CC}">
              <c16:uniqueId val="{00000008-1A22-4300-B5B2-6A35B04B203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企业需求人才分布的</a:t>
            </a:r>
            <a:r>
              <a:rPr lang="en-US"/>
              <a:t>TOP10</a:t>
            </a:r>
            <a:r>
              <a:rPr lang="zh-CN"/>
              <a:t>行业</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barChart>
        <c:barDir val="col"/>
        <c:grouping val="clustered"/>
        <c:varyColors val="0"/>
        <c:ser>
          <c:idx val="0"/>
          <c:order val="0"/>
          <c:spPr>
            <a:solidFill>
              <a:schemeClr val="accent2"/>
            </a:solidFill>
            <a:ln>
              <a:noFill/>
            </a:ln>
            <a:effectLst/>
          </c:spPr>
          <c:invertIfNegative val="0"/>
          <c:cat>
            <c:strRef>
              <c:f>Sheet6!$D$16:$D$25</c:f>
              <c:strCache>
                <c:ptCount val="10"/>
                <c:pt idx="0">
                  <c:v>汽车机械制造</c:v>
                </c:pt>
                <c:pt idx="1">
                  <c:v>互联网软件</c:v>
                </c:pt>
                <c:pt idx="2">
                  <c:v>服务外包</c:v>
                </c:pt>
                <c:pt idx="3">
                  <c:v>电子通信</c:v>
                </c:pt>
                <c:pt idx="4">
                  <c:v>消费品</c:v>
                </c:pt>
                <c:pt idx="5">
                  <c:v>能源化工</c:v>
                </c:pt>
                <c:pt idx="6">
                  <c:v>制药医疗</c:v>
                </c:pt>
                <c:pt idx="7">
                  <c:v>教育文化</c:v>
                </c:pt>
                <c:pt idx="8">
                  <c:v>交通物流</c:v>
                </c:pt>
                <c:pt idx="9">
                  <c:v>房地产</c:v>
                </c:pt>
              </c:strCache>
            </c:strRef>
          </c:cat>
          <c:val>
            <c:numRef>
              <c:f>Sheet6!$E$16:$E$25</c:f>
              <c:numCache>
                <c:formatCode>0.00%</c:formatCode>
                <c:ptCount val="10"/>
                <c:pt idx="0">
                  <c:v>0.47120000000000001</c:v>
                </c:pt>
                <c:pt idx="1">
                  <c:v>0.38150000000000001</c:v>
                </c:pt>
                <c:pt idx="2">
                  <c:v>0.26919999999999999</c:v>
                </c:pt>
                <c:pt idx="3">
                  <c:v>0.23619999999999999</c:v>
                </c:pt>
                <c:pt idx="4">
                  <c:v>0.2324</c:v>
                </c:pt>
                <c:pt idx="5">
                  <c:v>0.17480000000000001</c:v>
                </c:pt>
                <c:pt idx="6">
                  <c:v>0.16850000000000001</c:v>
                </c:pt>
                <c:pt idx="7">
                  <c:v>0.1613</c:v>
                </c:pt>
                <c:pt idx="8">
                  <c:v>0.12330000000000001</c:v>
                </c:pt>
                <c:pt idx="9">
                  <c:v>0.1144</c:v>
                </c:pt>
              </c:numCache>
            </c:numRef>
          </c:val>
          <c:extLst>
            <c:ext xmlns:c16="http://schemas.microsoft.com/office/drawing/2014/chart" uri="{C3380CC4-5D6E-409C-BE32-E72D297353CC}">
              <c16:uniqueId val="{00000000-8227-4304-AA45-45381F9B2BE0}"/>
            </c:ext>
          </c:extLst>
        </c:ser>
        <c:dLbls>
          <c:showLegendKey val="0"/>
          <c:showVal val="0"/>
          <c:showCatName val="0"/>
          <c:showSerName val="0"/>
          <c:showPercent val="0"/>
          <c:showBubbleSize val="0"/>
        </c:dLbls>
        <c:gapWidth val="219"/>
        <c:overlap val="-27"/>
        <c:axId val="1049417256"/>
        <c:axId val="1049416600"/>
      </c:barChart>
      <c:catAx>
        <c:axId val="104941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1049416600"/>
        <c:crosses val="autoZero"/>
        <c:auto val="1"/>
        <c:lblAlgn val="ctr"/>
        <c:lblOffset val="100"/>
        <c:noMultiLvlLbl val="0"/>
      </c:catAx>
      <c:valAx>
        <c:axId val="104941660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10494172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四季度招聘渠道</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barChart>
        <c:barDir val="bar"/>
        <c:grouping val="clustered"/>
        <c:varyColors val="0"/>
        <c:ser>
          <c:idx val="0"/>
          <c:order val="0"/>
          <c:spPr>
            <a:solidFill>
              <a:schemeClr val="accent2"/>
            </a:solidFill>
            <a:ln>
              <a:noFill/>
            </a:ln>
            <a:effectLst/>
          </c:spPr>
          <c:invertIfNegative val="0"/>
          <c:cat>
            <c:strRef>
              <c:f>招聘渠道!$A$18:$A$23</c:f>
              <c:strCache>
                <c:ptCount val="6"/>
                <c:pt idx="0">
                  <c:v>内推</c:v>
                </c:pt>
                <c:pt idx="1">
                  <c:v>线上</c:v>
                </c:pt>
                <c:pt idx="2">
                  <c:v>猎头</c:v>
                </c:pt>
                <c:pt idx="3">
                  <c:v>RPO</c:v>
                </c:pt>
                <c:pt idx="4">
                  <c:v>校园</c:v>
                </c:pt>
                <c:pt idx="5">
                  <c:v>社交</c:v>
                </c:pt>
              </c:strCache>
            </c:strRef>
          </c:cat>
          <c:val>
            <c:numRef>
              <c:f>招聘渠道!$B$18:$B$23</c:f>
              <c:numCache>
                <c:formatCode>0.0%</c:formatCode>
                <c:ptCount val="6"/>
                <c:pt idx="0">
                  <c:v>0.47959183673469385</c:v>
                </c:pt>
                <c:pt idx="1">
                  <c:v>0.86734693877551017</c:v>
                </c:pt>
                <c:pt idx="2">
                  <c:v>0.21173469387755103</c:v>
                </c:pt>
                <c:pt idx="3">
                  <c:v>6.8877551020408156E-2</c:v>
                </c:pt>
                <c:pt idx="4">
                  <c:v>0.19387755102040816</c:v>
                </c:pt>
                <c:pt idx="5">
                  <c:v>0.17091836734693877</c:v>
                </c:pt>
              </c:numCache>
            </c:numRef>
          </c:val>
          <c:extLst>
            <c:ext xmlns:c16="http://schemas.microsoft.com/office/drawing/2014/chart" uri="{C3380CC4-5D6E-409C-BE32-E72D297353CC}">
              <c16:uniqueId val="{00000000-B0AA-4CA8-B68D-787007AB943E}"/>
            </c:ext>
          </c:extLst>
        </c:ser>
        <c:dLbls>
          <c:showLegendKey val="0"/>
          <c:showVal val="0"/>
          <c:showCatName val="0"/>
          <c:showSerName val="0"/>
          <c:showPercent val="0"/>
          <c:showBubbleSize val="0"/>
        </c:dLbls>
        <c:gapWidth val="182"/>
        <c:axId val="896107800"/>
        <c:axId val="896111408"/>
      </c:barChart>
      <c:catAx>
        <c:axId val="896107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896111408"/>
        <c:crosses val="autoZero"/>
        <c:auto val="1"/>
        <c:lblAlgn val="ctr"/>
        <c:lblOffset val="100"/>
        <c:noMultiLvlLbl val="0"/>
      </c:catAx>
      <c:valAx>
        <c:axId val="89611140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8961078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四季度秋招规模</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manualLayout>
          <c:layoutTarget val="inner"/>
          <c:xMode val="edge"/>
          <c:yMode val="edge"/>
          <c:x val="0.31761592300962382"/>
          <c:y val="0.18505139982502186"/>
          <c:w val="0.36476837270341206"/>
          <c:h val="0.6079472878390200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C6-41C0-A1FC-E9EE01E03F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C6-41C0-A1FC-E9EE01E03F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C6-41C0-A1FC-E9EE01E03F3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C6-41C0-A1FC-E9EE01E03F3D}"/>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ea"/>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校招规模!$A$20:$A$23</c:f>
              <c:strCache>
                <c:ptCount val="4"/>
                <c:pt idx="0">
                  <c:v>规模扩大</c:v>
                </c:pt>
                <c:pt idx="1">
                  <c:v>规模缩小</c:v>
                </c:pt>
                <c:pt idx="2">
                  <c:v>无变化</c:v>
                </c:pt>
                <c:pt idx="3">
                  <c:v>未开展秋招</c:v>
                </c:pt>
              </c:strCache>
            </c:strRef>
          </c:cat>
          <c:val>
            <c:numRef>
              <c:f>校招规模!$B$20:$B$23</c:f>
              <c:numCache>
                <c:formatCode>0.0%</c:formatCode>
                <c:ptCount val="4"/>
                <c:pt idx="0">
                  <c:v>0.11989795918367346</c:v>
                </c:pt>
                <c:pt idx="1">
                  <c:v>0.18622448979591838</c:v>
                </c:pt>
                <c:pt idx="2">
                  <c:v>0.22959183673469388</c:v>
                </c:pt>
                <c:pt idx="3">
                  <c:v>0.4642857142857143</c:v>
                </c:pt>
              </c:numCache>
            </c:numRef>
          </c:val>
          <c:extLst>
            <c:ext xmlns:c16="http://schemas.microsoft.com/office/drawing/2014/chart" uri="{C3380CC4-5D6E-409C-BE32-E72D297353CC}">
              <c16:uniqueId val="{00000008-43C6-41C0-A1FC-E9EE01E03F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legend>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秋招招聘方式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barChart>
        <c:barDir val="col"/>
        <c:grouping val="clustered"/>
        <c:varyColors val="0"/>
        <c:ser>
          <c:idx val="0"/>
          <c:order val="0"/>
          <c:spPr>
            <a:solidFill>
              <a:schemeClr val="accent2"/>
            </a:solidFill>
            <a:ln>
              <a:noFill/>
            </a:ln>
            <a:effectLst/>
          </c:spPr>
          <c:invertIfNegative val="0"/>
          <c:cat>
            <c:strRef>
              <c:f>秋招方式!$A$20:$A$25</c:f>
              <c:strCache>
                <c:ptCount val="6"/>
                <c:pt idx="0">
                  <c:v>校园宣讲会</c:v>
                </c:pt>
                <c:pt idx="1">
                  <c:v>视频面试</c:v>
                </c:pt>
                <c:pt idx="2">
                  <c:v>AI面试工具</c:v>
                </c:pt>
                <c:pt idx="3">
                  <c:v>猎头类工具</c:v>
                </c:pt>
                <c:pt idx="4">
                  <c:v>直播招聘</c:v>
                </c:pt>
                <c:pt idx="5">
                  <c:v>其他</c:v>
                </c:pt>
              </c:strCache>
            </c:strRef>
          </c:cat>
          <c:val>
            <c:numRef>
              <c:f>秋招方式!$B$20:$B$25</c:f>
              <c:numCache>
                <c:formatCode>0.0%</c:formatCode>
                <c:ptCount val="6"/>
                <c:pt idx="0">
                  <c:v>0.36989795918367346</c:v>
                </c:pt>
                <c:pt idx="1">
                  <c:v>0.47704081632653061</c:v>
                </c:pt>
                <c:pt idx="2">
                  <c:v>7.6530612244897961E-2</c:v>
                </c:pt>
                <c:pt idx="3">
                  <c:v>0.14030612244897958</c:v>
                </c:pt>
                <c:pt idx="4">
                  <c:v>0.15306122448979592</c:v>
                </c:pt>
                <c:pt idx="5">
                  <c:v>0.23724489795918369</c:v>
                </c:pt>
              </c:numCache>
            </c:numRef>
          </c:val>
          <c:extLst>
            <c:ext xmlns:c16="http://schemas.microsoft.com/office/drawing/2014/chart" uri="{C3380CC4-5D6E-409C-BE32-E72D297353CC}">
              <c16:uniqueId val="{00000000-7A96-4087-8E41-838DCDCAC2FF}"/>
            </c:ext>
          </c:extLst>
        </c:ser>
        <c:dLbls>
          <c:showLegendKey val="0"/>
          <c:showVal val="0"/>
          <c:showCatName val="0"/>
          <c:showSerName val="0"/>
          <c:showPercent val="0"/>
          <c:showBubbleSize val="0"/>
        </c:dLbls>
        <c:gapWidth val="219"/>
        <c:overlap val="-27"/>
        <c:axId val="836744624"/>
        <c:axId val="836747248"/>
      </c:barChart>
      <c:catAx>
        <c:axId val="83674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836747248"/>
        <c:crosses val="autoZero"/>
        <c:auto val="1"/>
        <c:lblAlgn val="ctr"/>
        <c:lblOffset val="100"/>
        <c:noMultiLvlLbl val="0"/>
      </c:catAx>
      <c:valAx>
        <c:axId val="83674724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8367446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招聘工作难点</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barChart>
        <c:barDir val="bar"/>
        <c:grouping val="clustered"/>
        <c:varyColors val="0"/>
        <c:ser>
          <c:idx val="0"/>
          <c:order val="0"/>
          <c:spPr>
            <a:solidFill>
              <a:schemeClr val="accent2"/>
            </a:solidFill>
            <a:ln>
              <a:noFill/>
            </a:ln>
            <a:effectLst/>
          </c:spPr>
          <c:invertIfNegative val="0"/>
          <c:cat>
            <c:strRef>
              <c:f>招聘难点!$A$36:$A$42</c:f>
              <c:strCache>
                <c:ptCount val="7"/>
                <c:pt idx="0">
                  <c:v>其他</c:v>
                </c:pt>
                <c:pt idx="1">
                  <c:v>薪酬吸引力不足</c:v>
                </c:pt>
                <c:pt idx="2">
                  <c:v>面试通过率低</c:v>
                </c:pt>
                <c:pt idx="3">
                  <c:v>Offer拒收比例高</c:v>
                </c:pt>
                <c:pt idx="4">
                  <c:v>职位投递量低</c:v>
                </c:pt>
                <c:pt idx="5">
                  <c:v>简历质量低</c:v>
                </c:pt>
                <c:pt idx="6">
                  <c:v>匹配简历少</c:v>
                </c:pt>
              </c:strCache>
            </c:strRef>
          </c:cat>
          <c:val>
            <c:numRef>
              <c:f>招聘难点!$B$36:$B$42</c:f>
              <c:numCache>
                <c:formatCode>0.0%</c:formatCode>
                <c:ptCount val="7"/>
                <c:pt idx="0">
                  <c:v>1.2755102040816327E-2</c:v>
                </c:pt>
                <c:pt idx="1">
                  <c:v>0.15306122448979592</c:v>
                </c:pt>
                <c:pt idx="2">
                  <c:v>0.28826530612244899</c:v>
                </c:pt>
                <c:pt idx="3">
                  <c:v>0.36989795918367346</c:v>
                </c:pt>
                <c:pt idx="4">
                  <c:v>0.42602040816326531</c:v>
                </c:pt>
                <c:pt idx="5">
                  <c:v>0.49234693877551022</c:v>
                </c:pt>
                <c:pt idx="6">
                  <c:v>0.61734693877551017</c:v>
                </c:pt>
              </c:numCache>
            </c:numRef>
          </c:val>
          <c:extLst>
            <c:ext xmlns:c16="http://schemas.microsoft.com/office/drawing/2014/chart" uri="{C3380CC4-5D6E-409C-BE32-E72D297353CC}">
              <c16:uniqueId val="{00000000-5BBF-431E-BF77-F3CE46C87506}"/>
            </c:ext>
          </c:extLst>
        </c:ser>
        <c:dLbls>
          <c:showLegendKey val="0"/>
          <c:showVal val="0"/>
          <c:showCatName val="0"/>
          <c:showSerName val="0"/>
          <c:showPercent val="0"/>
          <c:showBubbleSize val="0"/>
        </c:dLbls>
        <c:gapWidth val="182"/>
        <c:axId val="431315992"/>
        <c:axId val="431318944"/>
      </c:barChart>
      <c:catAx>
        <c:axId val="431315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431318944"/>
        <c:crosses val="autoZero"/>
        <c:auto val="1"/>
        <c:lblAlgn val="ctr"/>
        <c:lblOffset val="100"/>
        <c:noMultiLvlLbl val="0"/>
      </c:catAx>
      <c:valAx>
        <c:axId val="431318944"/>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4313159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薪酬策略</a:t>
            </a:r>
          </a:p>
        </c:rich>
      </c:tx>
      <c:layout>
        <c:manualLayout>
          <c:xMode val="edge"/>
          <c:yMode val="edge"/>
          <c:x val="0.4166666666666667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barChart>
        <c:barDir val="bar"/>
        <c:grouping val="clustered"/>
        <c:varyColors val="0"/>
        <c:ser>
          <c:idx val="0"/>
          <c:order val="0"/>
          <c:spPr>
            <a:solidFill>
              <a:schemeClr val="accent2"/>
            </a:solidFill>
            <a:ln>
              <a:noFill/>
            </a:ln>
            <a:effectLst/>
          </c:spPr>
          <c:invertIfNegative val="0"/>
          <c:cat>
            <c:strRef>
              <c:f>薪酬策略!$B$18:$B$21</c:f>
              <c:strCache>
                <c:ptCount val="4"/>
                <c:pt idx="0">
                  <c:v>跟随型策略</c:v>
                </c:pt>
                <c:pt idx="1">
                  <c:v>领先型策略</c:v>
                </c:pt>
                <c:pt idx="2">
                  <c:v>滞后型策略</c:v>
                </c:pt>
                <c:pt idx="3">
                  <c:v>混合型策略</c:v>
                </c:pt>
              </c:strCache>
            </c:strRef>
          </c:cat>
          <c:val>
            <c:numRef>
              <c:f>薪酬策略!$C$18:$C$21</c:f>
              <c:numCache>
                <c:formatCode>0.0%</c:formatCode>
                <c:ptCount val="4"/>
                <c:pt idx="0">
                  <c:v>0.42346938775510207</c:v>
                </c:pt>
                <c:pt idx="1">
                  <c:v>9.438775510204081E-2</c:v>
                </c:pt>
                <c:pt idx="2">
                  <c:v>0.15306122448979592</c:v>
                </c:pt>
                <c:pt idx="3">
                  <c:v>0.32908163265306123</c:v>
                </c:pt>
              </c:numCache>
            </c:numRef>
          </c:val>
          <c:extLst>
            <c:ext xmlns:c16="http://schemas.microsoft.com/office/drawing/2014/chart" uri="{C3380CC4-5D6E-409C-BE32-E72D297353CC}">
              <c16:uniqueId val="{00000000-613B-4EA2-98CB-C6A0AA6DCFA7}"/>
            </c:ext>
          </c:extLst>
        </c:ser>
        <c:dLbls>
          <c:showLegendKey val="0"/>
          <c:showVal val="0"/>
          <c:showCatName val="0"/>
          <c:showSerName val="0"/>
          <c:showPercent val="0"/>
          <c:showBubbleSize val="0"/>
        </c:dLbls>
        <c:gapWidth val="182"/>
        <c:axId val="905356560"/>
        <c:axId val="905354920"/>
      </c:barChart>
      <c:catAx>
        <c:axId val="905356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905354920"/>
        <c:crosses val="autoZero"/>
        <c:auto val="1"/>
        <c:lblAlgn val="ctr"/>
        <c:lblOffset val="100"/>
        <c:noMultiLvlLbl val="0"/>
      </c:catAx>
      <c:valAx>
        <c:axId val="905354920"/>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90535656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培训预算计划</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24-45CD-8720-75354E5C45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24-45CD-8720-75354E5C45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24-45CD-8720-75354E5C45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24-45CD-8720-75354E5C45C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C24-45CD-8720-75354E5C45C8}"/>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ea"/>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培训预算!$A$21:$A$25</c:f>
              <c:strCache>
                <c:ptCount val="5"/>
                <c:pt idx="0">
                  <c:v>预算增加</c:v>
                </c:pt>
                <c:pt idx="1">
                  <c:v> 预算持平</c:v>
                </c:pt>
                <c:pt idx="2">
                  <c:v>预算减少</c:v>
                </c:pt>
                <c:pt idx="3">
                  <c:v>视情况而定</c:v>
                </c:pt>
                <c:pt idx="4">
                  <c:v>没有专门的预算与资源</c:v>
                </c:pt>
              </c:strCache>
            </c:strRef>
          </c:cat>
          <c:val>
            <c:numRef>
              <c:f>培训预算!$B$21:$B$25</c:f>
              <c:numCache>
                <c:formatCode>0.0%</c:formatCode>
                <c:ptCount val="5"/>
                <c:pt idx="0">
                  <c:v>9.1836734693877556E-2</c:v>
                </c:pt>
                <c:pt idx="1">
                  <c:v>0.29081632653061223</c:v>
                </c:pt>
                <c:pt idx="2">
                  <c:v>0.15306122448979592</c:v>
                </c:pt>
                <c:pt idx="3">
                  <c:v>0.31887755102040816</c:v>
                </c:pt>
                <c:pt idx="4">
                  <c:v>0.14540816326530612</c:v>
                </c:pt>
              </c:numCache>
            </c:numRef>
          </c:val>
          <c:extLst>
            <c:ext xmlns:c16="http://schemas.microsoft.com/office/drawing/2014/chart" uri="{C3380CC4-5D6E-409C-BE32-E72D297353CC}">
              <c16:uniqueId val="{0000000A-EC24-45CD-8720-75354E5C45C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legend>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员工能力投资方向</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manualLayout>
          <c:layoutTarget val="inner"/>
          <c:xMode val="edge"/>
          <c:yMode val="edge"/>
          <c:x val="0.11562510936132983"/>
          <c:y val="0.19916666666666666"/>
          <c:w val="0.85381933508311458"/>
          <c:h val="0.38313903470399535"/>
        </c:manualLayout>
      </c:layout>
      <c:barChart>
        <c:barDir val="col"/>
        <c:grouping val="clustered"/>
        <c:varyColors val="0"/>
        <c:ser>
          <c:idx val="0"/>
          <c:order val="0"/>
          <c:spPr>
            <a:solidFill>
              <a:schemeClr val="accent2"/>
            </a:solidFill>
            <a:ln>
              <a:noFill/>
            </a:ln>
            <a:effectLst/>
          </c:spPr>
          <c:invertIfNegative val="0"/>
          <c:cat>
            <c:strRef>
              <c:f>资源投资方向!$A$23:$A$29</c:f>
              <c:strCache>
                <c:ptCount val="7"/>
                <c:pt idx="0">
                  <c:v>专业技术能力的提升</c:v>
                </c:pt>
                <c:pt idx="1">
                  <c:v>公司整体文化与员工行为的提升</c:v>
                </c:pt>
                <c:pt idx="2">
                  <c:v>领导力培养与提升</c:v>
                </c:pt>
                <c:pt idx="3">
                  <c:v>一般管理能力的培养</c:v>
                </c:pt>
                <c:pt idx="4">
                  <c:v>职场新人的职业素养</c:v>
                </c:pt>
                <c:pt idx="5">
                  <c:v>销售能力的增强</c:v>
                </c:pt>
                <c:pt idx="6">
                  <c:v>无任何投入</c:v>
                </c:pt>
              </c:strCache>
            </c:strRef>
          </c:cat>
          <c:val>
            <c:numRef>
              <c:f>资源投资方向!$B$23:$B$29</c:f>
              <c:numCache>
                <c:formatCode>0.0%</c:formatCode>
                <c:ptCount val="7"/>
                <c:pt idx="0">
                  <c:v>0.48724489795918369</c:v>
                </c:pt>
                <c:pt idx="1">
                  <c:v>0.38265306122448978</c:v>
                </c:pt>
                <c:pt idx="2">
                  <c:v>0.30102040816326531</c:v>
                </c:pt>
                <c:pt idx="3">
                  <c:v>0.27806122448979592</c:v>
                </c:pt>
                <c:pt idx="4">
                  <c:v>0.25</c:v>
                </c:pt>
                <c:pt idx="5">
                  <c:v>0.25</c:v>
                </c:pt>
                <c:pt idx="6">
                  <c:v>0.15816326530612246</c:v>
                </c:pt>
              </c:numCache>
            </c:numRef>
          </c:val>
          <c:extLst>
            <c:ext xmlns:c16="http://schemas.microsoft.com/office/drawing/2014/chart" uri="{C3380CC4-5D6E-409C-BE32-E72D297353CC}">
              <c16:uniqueId val="{00000000-BE43-4AC7-BF60-72A677E80939}"/>
            </c:ext>
          </c:extLst>
        </c:ser>
        <c:dLbls>
          <c:showLegendKey val="0"/>
          <c:showVal val="0"/>
          <c:showCatName val="0"/>
          <c:showSerName val="0"/>
          <c:showPercent val="0"/>
          <c:showBubbleSize val="0"/>
        </c:dLbls>
        <c:gapWidth val="219"/>
        <c:overlap val="-27"/>
        <c:axId val="604231072"/>
        <c:axId val="604235008"/>
      </c:barChart>
      <c:catAx>
        <c:axId val="60423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604235008"/>
        <c:crosses val="autoZero"/>
        <c:auto val="1"/>
        <c:lblAlgn val="ctr"/>
        <c:lblOffset val="100"/>
        <c:noMultiLvlLbl val="0"/>
      </c:catAx>
      <c:valAx>
        <c:axId val="60423500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60423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人才紧缺的</a:t>
            </a:r>
            <a:r>
              <a:rPr lang="en-US"/>
              <a:t>TOP10</a:t>
            </a:r>
            <a:r>
              <a:rPr lang="zh-CN"/>
              <a:t>行业</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barChart>
        <c:barDir val="col"/>
        <c:grouping val="clustered"/>
        <c:varyColors val="0"/>
        <c:ser>
          <c:idx val="0"/>
          <c:order val="0"/>
          <c:spPr>
            <a:solidFill>
              <a:schemeClr val="accent2"/>
            </a:solidFill>
            <a:ln>
              <a:noFill/>
            </a:ln>
            <a:effectLst/>
          </c:spPr>
          <c:invertIfNegative val="0"/>
          <c:cat>
            <c:strRef>
              <c:f>Sheet6!$G$16:$G$25</c:f>
              <c:strCache>
                <c:ptCount val="10"/>
                <c:pt idx="0">
                  <c:v>专业服务</c:v>
                </c:pt>
                <c:pt idx="1">
                  <c:v>工业自动化</c:v>
                </c:pt>
                <c:pt idx="2">
                  <c:v>计算机软件</c:v>
                </c:pt>
                <c:pt idx="3">
                  <c:v>电子技术/半导体</c:v>
                </c:pt>
                <c:pt idx="4">
                  <c:v>IT服务</c:v>
                </c:pt>
                <c:pt idx="5">
                  <c:v>计算机硬件</c:v>
                </c:pt>
                <c:pt idx="6">
                  <c:v>医疗设备</c:v>
                </c:pt>
                <c:pt idx="7">
                  <c:v>制药工程</c:v>
                </c:pt>
                <c:pt idx="8">
                  <c:v>新能源</c:v>
                </c:pt>
                <c:pt idx="9">
                  <c:v>通信</c:v>
                </c:pt>
              </c:strCache>
            </c:strRef>
          </c:cat>
          <c:val>
            <c:numRef>
              <c:f>Sheet6!$H$16:$H$25</c:f>
              <c:numCache>
                <c:formatCode>General</c:formatCode>
                <c:ptCount val="10"/>
                <c:pt idx="0">
                  <c:v>2.23</c:v>
                </c:pt>
                <c:pt idx="1">
                  <c:v>1.72</c:v>
                </c:pt>
                <c:pt idx="2">
                  <c:v>1.63</c:v>
                </c:pt>
                <c:pt idx="3">
                  <c:v>1.52</c:v>
                </c:pt>
                <c:pt idx="4">
                  <c:v>1.5</c:v>
                </c:pt>
                <c:pt idx="5">
                  <c:v>1.43</c:v>
                </c:pt>
                <c:pt idx="6">
                  <c:v>1.37</c:v>
                </c:pt>
                <c:pt idx="7">
                  <c:v>1.33</c:v>
                </c:pt>
                <c:pt idx="8">
                  <c:v>1.28</c:v>
                </c:pt>
                <c:pt idx="9">
                  <c:v>1.27</c:v>
                </c:pt>
              </c:numCache>
            </c:numRef>
          </c:val>
          <c:extLst>
            <c:ext xmlns:c16="http://schemas.microsoft.com/office/drawing/2014/chart" uri="{C3380CC4-5D6E-409C-BE32-E72D297353CC}">
              <c16:uniqueId val="{00000000-1DCA-4F12-A6FE-55BB195C595E}"/>
            </c:ext>
          </c:extLst>
        </c:ser>
        <c:dLbls>
          <c:showLegendKey val="0"/>
          <c:showVal val="0"/>
          <c:showCatName val="0"/>
          <c:showSerName val="0"/>
          <c:showPercent val="0"/>
          <c:showBubbleSize val="0"/>
        </c:dLbls>
        <c:gapWidth val="219"/>
        <c:overlap val="-27"/>
        <c:axId val="606136608"/>
        <c:axId val="606132016"/>
      </c:barChart>
      <c:catAx>
        <c:axId val="60613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606132016"/>
        <c:crosses val="autoZero"/>
        <c:auto val="1"/>
        <c:lblAlgn val="ctr"/>
        <c:lblOffset val="100"/>
        <c:noMultiLvlLbl val="0"/>
      </c:catAx>
      <c:valAx>
        <c:axId val="6061320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6061366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zh-CN"/>
              <a:t>不同行业企业经营特点</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zh-CN"/>
        </a:p>
      </c:txPr>
    </c:title>
    <c:autoTitleDeleted val="0"/>
    <c:plotArea>
      <c:layout>
        <c:manualLayout>
          <c:layoutTarget val="inner"/>
          <c:xMode val="edge"/>
          <c:yMode val="edge"/>
          <c:x val="0.11086414154734046"/>
          <c:y val="0.16392707169144294"/>
          <c:w val="0.83037740708817953"/>
          <c:h val="0.64057182391556189"/>
        </c:manualLayout>
      </c:layout>
      <c:barChart>
        <c:barDir val="col"/>
        <c:grouping val="percentStacked"/>
        <c:varyColors val="0"/>
        <c:ser>
          <c:idx val="0"/>
          <c:order val="0"/>
          <c:tx>
            <c:strRef>
              <c:f>'人员规模 (2)'!$B$42</c:f>
              <c:strCache>
                <c:ptCount val="1"/>
                <c:pt idx="0">
                  <c:v>本地区为主</c:v>
                </c:pt>
              </c:strCache>
            </c:strRef>
          </c:tx>
          <c:spPr>
            <a:solidFill>
              <a:schemeClr val="accent1"/>
            </a:solidFill>
            <a:ln>
              <a:noFill/>
            </a:ln>
            <a:effectLst/>
          </c:spPr>
          <c:invertIfNegative val="0"/>
          <c:cat>
            <c:strRef>
              <c:f>'人员规模 (2)'!$A$43:$A$55</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'人员规模 (2)'!$B$43:$B$55</c:f>
              <c:numCache>
                <c:formatCode>0.0%</c:formatCode>
                <c:ptCount val="13"/>
                <c:pt idx="0">
                  <c:v>0.10459183673469388</c:v>
                </c:pt>
                <c:pt idx="1">
                  <c:v>5.1020408163265307E-2</c:v>
                </c:pt>
                <c:pt idx="2">
                  <c:v>5.1020408163265307E-2</c:v>
                </c:pt>
                <c:pt idx="3">
                  <c:v>1.7857142857142856E-2</c:v>
                </c:pt>
                <c:pt idx="4">
                  <c:v>2.5510204081632654E-2</c:v>
                </c:pt>
                <c:pt idx="5">
                  <c:v>5.3571428571428568E-2</c:v>
                </c:pt>
                <c:pt idx="6">
                  <c:v>1.2755102040816327E-2</c:v>
                </c:pt>
                <c:pt idx="7">
                  <c:v>1.5306122448979591E-2</c:v>
                </c:pt>
                <c:pt idx="8">
                  <c:v>1.7857142857142856E-2</c:v>
                </c:pt>
                <c:pt idx="9">
                  <c:v>3.0612244897959183E-2</c:v>
                </c:pt>
                <c:pt idx="10">
                  <c:v>1.020408163265306E-2</c:v>
                </c:pt>
                <c:pt idx="11">
                  <c:v>7.6530612244897957E-3</c:v>
                </c:pt>
                <c:pt idx="12">
                  <c:v>1.7857142857142856E-2</c:v>
                </c:pt>
              </c:numCache>
            </c:numRef>
          </c:val>
          <c:extLst>
            <c:ext xmlns:c16="http://schemas.microsoft.com/office/drawing/2014/chart" uri="{C3380CC4-5D6E-409C-BE32-E72D297353CC}">
              <c16:uniqueId val="{00000000-7A63-4ED5-BD60-B356ABF186CA}"/>
            </c:ext>
          </c:extLst>
        </c:ser>
        <c:ser>
          <c:idx val="1"/>
          <c:order val="1"/>
          <c:tx>
            <c:strRef>
              <c:f>'人员规模 (2)'!$C$42</c:f>
              <c:strCache>
                <c:ptCount val="1"/>
                <c:pt idx="0">
                  <c:v>省内跨区域</c:v>
                </c:pt>
              </c:strCache>
            </c:strRef>
          </c:tx>
          <c:spPr>
            <a:solidFill>
              <a:schemeClr val="accent2"/>
            </a:solidFill>
            <a:ln>
              <a:noFill/>
            </a:ln>
            <a:effectLst/>
          </c:spPr>
          <c:invertIfNegative val="0"/>
          <c:cat>
            <c:strRef>
              <c:f>'人员规模 (2)'!$A$43:$A$55</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'人员规模 (2)'!$C$43:$C$55</c:f>
              <c:numCache>
                <c:formatCode>0.0%</c:formatCode>
                <c:ptCount val="13"/>
                <c:pt idx="0">
                  <c:v>4.0816326530612242E-2</c:v>
                </c:pt>
                <c:pt idx="1">
                  <c:v>2.8061224489795918E-2</c:v>
                </c:pt>
                <c:pt idx="2">
                  <c:v>4.0816326530612242E-2</c:v>
                </c:pt>
                <c:pt idx="3">
                  <c:v>7.6530612244897957E-3</c:v>
                </c:pt>
                <c:pt idx="4">
                  <c:v>5.1020408163265302E-3</c:v>
                </c:pt>
                <c:pt idx="5">
                  <c:v>3.3163265306122451E-2</c:v>
                </c:pt>
                <c:pt idx="6">
                  <c:v>1.7857142857142856E-2</c:v>
                </c:pt>
                <c:pt idx="7">
                  <c:v>2.0408163265306121E-2</c:v>
                </c:pt>
                <c:pt idx="8">
                  <c:v>2.5510204081632651E-3</c:v>
                </c:pt>
                <c:pt idx="9">
                  <c:v>2.2959183673469389E-2</c:v>
                </c:pt>
                <c:pt idx="10">
                  <c:v>5.1020408163265302E-3</c:v>
                </c:pt>
                <c:pt idx="11">
                  <c:v>2.5510204081632651E-3</c:v>
                </c:pt>
                <c:pt idx="12">
                  <c:v>1.2755102040816327E-2</c:v>
                </c:pt>
              </c:numCache>
            </c:numRef>
          </c:val>
          <c:extLst>
            <c:ext xmlns:c16="http://schemas.microsoft.com/office/drawing/2014/chart" uri="{C3380CC4-5D6E-409C-BE32-E72D297353CC}">
              <c16:uniqueId val="{00000001-7A63-4ED5-BD60-B356ABF186CA}"/>
            </c:ext>
          </c:extLst>
        </c:ser>
        <c:ser>
          <c:idx val="2"/>
          <c:order val="2"/>
          <c:tx>
            <c:strRef>
              <c:f>'人员规模 (2)'!$D$42</c:f>
              <c:strCache>
                <c:ptCount val="1"/>
                <c:pt idx="0">
                  <c:v>国内跨区域</c:v>
                </c:pt>
              </c:strCache>
            </c:strRef>
          </c:tx>
          <c:spPr>
            <a:solidFill>
              <a:schemeClr val="accent3"/>
            </a:solidFill>
            <a:ln>
              <a:noFill/>
            </a:ln>
            <a:effectLst/>
          </c:spPr>
          <c:invertIfNegative val="0"/>
          <c:cat>
            <c:strRef>
              <c:f>'人员规模 (2)'!$A$43:$A$55</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'人员规模 (2)'!$D$43:$D$55</c:f>
              <c:numCache>
                <c:formatCode>0.0%</c:formatCode>
                <c:ptCount val="13"/>
                <c:pt idx="0">
                  <c:v>8.9285714285714288E-2</c:v>
                </c:pt>
                <c:pt idx="1">
                  <c:v>5.6122448979591837E-2</c:v>
                </c:pt>
                <c:pt idx="2">
                  <c:v>4.336734693877551E-2</c:v>
                </c:pt>
                <c:pt idx="3">
                  <c:v>2.2959183673469389E-2</c:v>
                </c:pt>
                <c:pt idx="4">
                  <c:v>3.3163265306122451E-2</c:v>
                </c:pt>
                <c:pt idx="5">
                  <c:v>6.6326530612244902E-2</c:v>
                </c:pt>
                <c:pt idx="6">
                  <c:v>3.3163265306122451E-2</c:v>
                </c:pt>
                <c:pt idx="7">
                  <c:v>1.5306122448979591E-2</c:v>
                </c:pt>
                <c:pt idx="8">
                  <c:v>1.5306122448979591E-2</c:v>
                </c:pt>
                <c:pt idx="9">
                  <c:v>3.3163265306122451E-2</c:v>
                </c:pt>
                <c:pt idx="10">
                  <c:v>2.8061224489795918E-2</c:v>
                </c:pt>
                <c:pt idx="11">
                  <c:v>2.5510204081632651E-3</c:v>
                </c:pt>
                <c:pt idx="12">
                  <c:v>2.8061224489795918E-2</c:v>
                </c:pt>
              </c:numCache>
            </c:numRef>
          </c:val>
          <c:extLst>
            <c:ext xmlns:c16="http://schemas.microsoft.com/office/drawing/2014/chart" uri="{C3380CC4-5D6E-409C-BE32-E72D297353CC}">
              <c16:uniqueId val="{00000002-7A63-4ED5-BD60-B356ABF186CA}"/>
            </c:ext>
          </c:extLst>
        </c:ser>
        <c:ser>
          <c:idx val="3"/>
          <c:order val="3"/>
          <c:tx>
            <c:strRef>
              <c:f>'人员规模 (2)'!$E$42</c:f>
              <c:strCache>
                <c:ptCount val="1"/>
                <c:pt idx="0">
                  <c:v>跨国协作（欧美）</c:v>
                </c:pt>
              </c:strCache>
            </c:strRef>
          </c:tx>
          <c:spPr>
            <a:solidFill>
              <a:schemeClr val="accent4"/>
            </a:solidFill>
            <a:ln>
              <a:noFill/>
            </a:ln>
            <a:effectLst/>
          </c:spPr>
          <c:invertIfNegative val="0"/>
          <c:cat>
            <c:strRef>
              <c:f>'人员规模 (2)'!$A$43:$A$55</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'人员规模 (2)'!$E$43:$E$55</c:f>
              <c:numCache>
                <c:formatCode>0.0%</c:formatCode>
                <c:ptCount val="13"/>
                <c:pt idx="0">
                  <c:v>1.7857142857142856E-2</c:v>
                </c:pt>
                <c:pt idx="1">
                  <c:v>2.0408163265306121E-2</c:v>
                </c:pt>
                <c:pt idx="2">
                  <c:v>2.5510204081632651E-3</c:v>
                </c:pt>
                <c:pt idx="3">
                  <c:v>2.5510204081632651E-3</c:v>
                </c:pt>
                <c:pt idx="4">
                  <c:v>1.020408163265306E-2</c:v>
                </c:pt>
                <c:pt idx="5">
                  <c:v>2.2959183673469389E-2</c:v>
                </c:pt>
                <c:pt idx="6">
                  <c:v>2.5510204081632651E-3</c:v>
                </c:pt>
                <c:pt idx="7">
                  <c:v>2.5510204081632651E-3</c:v>
                </c:pt>
                <c:pt idx="8">
                  <c:v>2.5510204081632651E-3</c:v>
                </c:pt>
                <c:pt idx="9">
                  <c:v>5.1020408163265302E-3</c:v>
                </c:pt>
                <c:pt idx="10">
                  <c:v>5.1020408163265302E-3</c:v>
                </c:pt>
                <c:pt idx="11">
                  <c:v>0</c:v>
                </c:pt>
                <c:pt idx="12">
                  <c:v>0</c:v>
                </c:pt>
              </c:numCache>
            </c:numRef>
          </c:val>
          <c:extLst>
            <c:ext xmlns:c16="http://schemas.microsoft.com/office/drawing/2014/chart" uri="{C3380CC4-5D6E-409C-BE32-E72D297353CC}">
              <c16:uniqueId val="{00000003-7A63-4ED5-BD60-B356ABF186CA}"/>
            </c:ext>
          </c:extLst>
        </c:ser>
        <c:ser>
          <c:idx val="4"/>
          <c:order val="4"/>
          <c:tx>
            <c:strRef>
              <c:f>'人员规模 (2)'!$F$42</c:f>
              <c:strCache>
                <c:ptCount val="1"/>
                <c:pt idx="0">
                  <c:v>跨国协作（非欧美）</c:v>
                </c:pt>
              </c:strCache>
            </c:strRef>
          </c:tx>
          <c:spPr>
            <a:solidFill>
              <a:schemeClr val="accent5"/>
            </a:solidFill>
            <a:ln>
              <a:noFill/>
            </a:ln>
            <a:effectLst/>
          </c:spPr>
          <c:invertIfNegative val="0"/>
          <c:cat>
            <c:strRef>
              <c:f>'人员规模 (2)'!$A$43:$A$55</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'人员规模 (2)'!$F$43:$F$55</c:f>
              <c:numCache>
                <c:formatCode>0.0%</c:formatCode>
                <c:ptCount val="13"/>
                <c:pt idx="0">
                  <c:v>5.1020408163265302E-3</c:v>
                </c:pt>
                <c:pt idx="1">
                  <c:v>1.2755102040816327E-2</c:v>
                </c:pt>
                <c:pt idx="2">
                  <c:v>0</c:v>
                </c:pt>
                <c:pt idx="3">
                  <c:v>0</c:v>
                </c:pt>
                <c:pt idx="4">
                  <c:v>5.1020408163265302E-3</c:v>
                </c:pt>
                <c:pt idx="5">
                  <c:v>2.2959183673469389E-2</c:v>
                </c:pt>
                <c:pt idx="6">
                  <c:v>5.1020408163265302E-3</c:v>
                </c:pt>
                <c:pt idx="7">
                  <c:v>2.5510204081632651E-3</c:v>
                </c:pt>
                <c:pt idx="8">
                  <c:v>1.020408163265306E-2</c:v>
                </c:pt>
                <c:pt idx="9">
                  <c:v>2.5510204081632651E-3</c:v>
                </c:pt>
                <c:pt idx="10">
                  <c:v>0</c:v>
                </c:pt>
                <c:pt idx="11">
                  <c:v>0</c:v>
                </c:pt>
                <c:pt idx="12">
                  <c:v>5.1020408163265302E-3</c:v>
                </c:pt>
              </c:numCache>
            </c:numRef>
          </c:val>
          <c:extLst>
            <c:ext xmlns:c16="http://schemas.microsoft.com/office/drawing/2014/chart" uri="{C3380CC4-5D6E-409C-BE32-E72D297353CC}">
              <c16:uniqueId val="{00000004-7A63-4ED5-BD60-B356ABF186CA}"/>
            </c:ext>
          </c:extLst>
        </c:ser>
        <c:dLbls>
          <c:showLegendKey val="0"/>
          <c:showVal val="0"/>
          <c:showCatName val="0"/>
          <c:showSerName val="0"/>
          <c:showPercent val="0"/>
          <c:showBubbleSize val="0"/>
        </c:dLbls>
        <c:gapWidth val="150"/>
        <c:overlap val="100"/>
        <c:axId val="820897904"/>
        <c:axId val="820898888"/>
      </c:barChart>
      <c:catAx>
        <c:axId val="82089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crossAx val="820898888"/>
        <c:crosses val="autoZero"/>
        <c:auto val="1"/>
        <c:lblAlgn val="ctr"/>
        <c:lblOffset val="100"/>
        <c:noMultiLvlLbl val="0"/>
      </c:catAx>
      <c:valAx>
        <c:axId val="8208988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crossAx val="82089790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legend>
    <c:plotVisOnly val="1"/>
    <c:dispBlanksAs val="gap"/>
    <c:showDLblsOverMax val="0"/>
  </c:chart>
  <c:spPr>
    <a:noFill/>
    <a:ln>
      <a:noFill/>
    </a:ln>
    <a:effectLst/>
  </c:spPr>
  <c:txPr>
    <a:bodyPr/>
    <a:lstStyle/>
    <a:p>
      <a:pPr>
        <a:defRPr>
          <a:solidFill>
            <a:schemeClr val="bg2"/>
          </a:solidFill>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调研企业员工规模分布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D1-4091-9DD6-B268AF7CD1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1D1-4091-9DD6-B268AF7CD1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1D1-4091-9DD6-B268AF7CD152}"/>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ea"/>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人员规模!$A$44:$A$46</c:f>
              <c:strCache>
                <c:ptCount val="3"/>
                <c:pt idx="0">
                  <c:v>1-99人</c:v>
                </c:pt>
                <c:pt idx="1">
                  <c:v>100-999人</c:v>
                </c:pt>
                <c:pt idx="2">
                  <c:v>1000人以上</c:v>
                </c:pt>
              </c:strCache>
            </c:strRef>
          </c:cat>
          <c:val>
            <c:numRef>
              <c:f>人员规模!$B$44:$B$46</c:f>
              <c:numCache>
                <c:formatCode>0.0%</c:formatCode>
                <c:ptCount val="3"/>
                <c:pt idx="0">
                  <c:v>0.40561224489795916</c:v>
                </c:pt>
                <c:pt idx="1">
                  <c:v>0.42346938775510207</c:v>
                </c:pt>
                <c:pt idx="2">
                  <c:v>0.17091836734693877</c:v>
                </c:pt>
              </c:numCache>
            </c:numRef>
          </c:val>
          <c:extLst>
            <c:ext xmlns:c16="http://schemas.microsoft.com/office/drawing/2014/chart" uri="{C3380CC4-5D6E-409C-BE32-E72D297353CC}">
              <c16:uniqueId val="{00000006-E1D1-4091-9DD6-B268AF7CD15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调研企业业务调整计划</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barChart>
        <c:barDir val="bar"/>
        <c:grouping val="clustered"/>
        <c:varyColors val="0"/>
        <c:ser>
          <c:idx val="0"/>
          <c:order val="0"/>
          <c:spPr>
            <a:solidFill>
              <a:schemeClr val="accent2"/>
            </a:solidFill>
            <a:ln>
              <a:noFill/>
            </a:ln>
            <a:effectLst/>
          </c:spPr>
          <c:invertIfNegative val="0"/>
          <c:cat>
            <c:strRef>
              <c:f>业务调整计划!$A$18:$A$22</c:f>
              <c:strCache>
                <c:ptCount val="5"/>
                <c:pt idx="0">
                  <c:v>开拓新业务</c:v>
                </c:pt>
                <c:pt idx="1">
                  <c:v>投入新的技术研发</c:v>
                </c:pt>
                <c:pt idx="2">
                  <c:v>开拓新的地区市场</c:v>
                </c:pt>
                <c:pt idx="3">
                  <c:v>进行原有业务的调整或升级</c:v>
                </c:pt>
                <c:pt idx="4">
                  <c:v>没有变化，维持现有的业务布局</c:v>
                </c:pt>
              </c:strCache>
            </c:strRef>
          </c:cat>
          <c:val>
            <c:numRef>
              <c:f>业务调整计划!$B$18:$B$22</c:f>
              <c:numCache>
                <c:formatCode>0.0%</c:formatCode>
                <c:ptCount val="5"/>
                <c:pt idx="0">
                  <c:v>0.32653061224489793</c:v>
                </c:pt>
                <c:pt idx="1">
                  <c:v>0.18112244897959184</c:v>
                </c:pt>
                <c:pt idx="2">
                  <c:v>0.23979591836734693</c:v>
                </c:pt>
                <c:pt idx="3">
                  <c:v>0.38775510204081631</c:v>
                </c:pt>
                <c:pt idx="4">
                  <c:v>0.30102040816326531</c:v>
                </c:pt>
              </c:numCache>
            </c:numRef>
          </c:val>
          <c:extLst>
            <c:ext xmlns:c16="http://schemas.microsoft.com/office/drawing/2014/chart" uri="{C3380CC4-5D6E-409C-BE32-E72D297353CC}">
              <c16:uniqueId val="{00000000-A51C-49E5-B122-A6CA9CEBCB8A}"/>
            </c:ext>
          </c:extLst>
        </c:ser>
        <c:dLbls>
          <c:showLegendKey val="0"/>
          <c:showVal val="0"/>
          <c:showCatName val="0"/>
          <c:showSerName val="0"/>
          <c:showPercent val="0"/>
          <c:showBubbleSize val="0"/>
        </c:dLbls>
        <c:gapWidth val="182"/>
        <c:axId val="604238288"/>
        <c:axId val="604236648"/>
      </c:barChart>
      <c:catAx>
        <c:axId val="604238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604236648"/>
        <c:crosses val="autoZero"/>
        <c:auto val="1"/>
        <c:lblAlgn val="ctr"/>
        <c:lblOffset val="100"/>
        <c:noMultiLvlLbl val="0"/>
      </c:catAx>
      <c:valAx>
        <c:axId val="60423664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6042382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zh-CN"/>
              <a:t>不同规模企业业务调整计划</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zh-CN"/>
        </a:p>
      </c:txPr>
    </c:title>
    <c:autoTitleDeleted val="0"/>
    <c:plotArea>
      <c:layout/>
      <c:barChart>
        <c:barDir val="bar"/>
        <c:grouping val="percentStacked"/>
        <c:varyColors val="0"/>
        <c:ser>
          <c:idx val="0"/>
          <c:order val="0"/>
          <c:tx>
            <c:strRef>
              <c:f>业务调整计划规模!$B$42</c:f>
              <c:strCache>
                <c:ptCount val="1"/>
                <c:pt idx="0">
                  <c:v>1-99人</c:v>
                </c:pt>
              </c:strCache>
            </c:strRef>
          </c:tx>
          <c:spPr>
            <a:solidFill>
              <a:schemeClr val="accent1"/>
            </a:solidFill>
            <a:ln>
              <a:noFill/>
            </a:ln>
            <a:effectLst/>
          </c:spPr>
          <c:invertIfNegative val="0"/>
          <c:cat>
            <c:strRef>
              <c:f>业务调整计划规模!$C$41:$G$41</c:f>
              <c:strCache>
                <c:ptCount val="5"/>
                <c:pt idx="0">
                  <c:v>开拓新业务</c:v>
                </c:pt>
                <c:pt idx="1">
                  <c:v>投入新的技术研发</c:v>
                </c:pt>
                <c:pt idx="2">
                  <c:v>开拓新的地区市场</c:v>
                </c:pt>
                <c:pt idx="3">
                  <c:v>进行原有业务的调整或升级</c:v>
                </c:pt>
                <c:pt idx="4">
                  <c:v>没有变化，维持现有的业务布局</c:v>
                </c:pt>
              </c:strCache>
            </c:strRef>
          </c:cat>
          <c:val>
            <c:numRef>
              <c:f>业务调整计划规模!$C$42:$G$42</c:f>
              <c:numCache>
                <c:formatCode>0.0%</c:formatCode>
                <c:ptCount val="5"/>
                <c:pt idx="0">
                  <c:v>0.17346938775510204</c:v>
                </c:pt>
                <c:pt idx="1">
                  <c:v>8.4183673469387751E-2</c:v>
                </c:pt>
                <c:pt idx="2">
                  <c:v>9.9489795918367346E-2</c:v>
                </c:pt>
                <c:pt idx="3">
                  <c:v>0.13775510204081631</c:v>
                </c:pt>
                <c:pt idx="4">
                  <c:v>0.11479591836734694</c:v>
                </c:pt>
              </c:numCache>
            </c:numRef>
          </c:val>
          <c:extLst>
            <c:ext xmlns:c16="http://schemas.microsoft.com/office/drawing/2014/chart" uri="{C3380CC4-5D6E-409C-BE32-E72D297353CC}">
              <c16:uniqueId val="{00000000-BA22-4335-A111-05DA5A93EF5C}"/>
            </c:ext>
          </c:extLst>
        </c:ser>
        <c:ser>
          <c:idx val="1"/>
          <c:order val="1"/>
          <c:tx>
            <c:strRef>
              <c:f>业务调整计划规模!$B$43</c:f>
              <c:strCache>
                <c:ptCount val="1"/>
                <c:pt idx="0">
                  <c:v>100-999人</c:v>
                </c:pt>
              </c:strCache>
            </c:strRef>
          </c:tx>
          <c:spPr>
            <a:solidFill>
              <a:schemeClr val="accent2"/>
            </a:solidFill>
            <a:ln>
              <a:noFill/>
            </a:ln>
            <a:effectLst/>
          </c:spPr>
          <c:invertIfNegative val="0"/>
          <c:cat>
            <c:strRef>
              <c:f>业务调整计划规模!$C$41:$G$41</c:f>
              <c:strCache>
                <c:ptCount val="5"/>
                <c:pt idx="0">
                  <c:v>开拓新业务</c:v>
                </c:pt>
                <c:pt idx="1">
                  <c:v>投入新的技术研发</c:v>
                </c:pt>
                <c:pt idx="2">
                  <c:v>开拓新的地区市场</c:v>
                </c:pt>
                <c:pt idx="3">
                  <c:v>进行原有业务的调整或升级</c:v>
                </c:pt>
                <c:pt idx="4">
                  <c:v>没有变化，维持现有的业务布局</c:v>
                </c:pt>
              </c:strCache>
            </c:strRef>
          </c:cat>
          <c:val>
            <c:numRef>
              <c:f>业务调整计划规模!$C$43:$G$43</c:f>
              <c:numCache>
                <c:formatCode>0.0%</c:formatCode>
                <c:ptCount val="5"/>
                <c:pt idx="0">
                  <c:v>9.9489795918367346E-2</c:v>
                </c:pt>
                <c:pt idx="1">
                  <c:v>6.6326530612244902E-2</c:v>
                </c:pt>
                <c:pt idx="2">
                  <c:v>9.9489795918367346E-2</c:v>
                </c:pt>
                <c:pt idx="3">
                  <c:v>0.18112244897959184</c:v>
                </c:pt>
                <c:pt idx="4">
                  <c:v>0.14030612244897958</c:v>
                </c:pt>
              </c:numCache>
            </c:numRef>
          </c:val>
          <c:extLst>
            <c:ext xmlns:c16="http://schemas.microsoft.com/office/drawing/2014/chart" uri="{C3380CC4-5D6E-409C-BE32-E72D297353CC}">
              <c16:uniqueId val="{00000001-BA22-4335-A111-05DA5A93EF5C}"/>
            </c:ext>
          </c:extLst>
        </c:ser>
        <c:ser>
          <c:idx val="2"/>
          <c:order val="2"/>
          <c:tx>
            <c:strRef>
              <c:f>业务调整计划规模!$B$44</c:f>
              <c:strCache>
                <c:ptCount val="1"/>
                <c:pt idx="0">
                  <c:v>1000人以上</c:v>
                </c:pt>
              </c:strCache>
            </c:strRef>
          </c:tx>
          <c:spPr>
            <a:solidFill>
              <a:schemeClr val="accent3"/>
            </a:solidFill>
            <a:ln>
              <a:noFill/>
            </a:ln>
            <a:effectLst/>
          </c:spPr>
          <c:invertIfNegative val="0"/>
          <c:cat>
            <c:strRef>
              <c:f>业务调整计划规模!$C$41:$G$41</c:f>
              <c:strCache>
                <c:ptCount val="5"/>
                <c:pt idx="0">
                  <c:v>开拓新业务</c:v>
                </c:pt>
                <c:pt idx="1">
                  <c:v>投入新的技术研发</c:v>
                </c:pt>
                <c:pt idx="2">
                  <c:v>开拓新的地区市场</c:v>
                </c:pt>
                <c:pt idx="3">
                  <c:v>进行原有业务的调整或升级</c:v>
                </c:pt>
                <c:pt idx="4">
                  <c:v>没有变化，维持现有的业务布局</c:v>
                </c:pt>
              </c:strCache>
            </c:strRef>
          </c:cat>
          <c:val>
            <c:numRef>
              <c:f>业务调整计划规模!$C$44:$G$44</c:f>
              <c:numCache>
                <c:formatCode>0.0%</c:formatCode>
                <c:ptCount val="5"/>
                <c:pt idx="0">
                  <c:v>5.3571428571428568E-2</c:v>
                </c:pt>
                <c:pt idx="1">
                  <c:v>3.0612244897959183E-2</c:v>
                </c:pt>
                <c:pt idx="2">
                  <c:v>4.0816326530612242E-2</c:v>
                </c:pt>
                <c:pt idx="3">
                  <c:v>6.8877551020408156E-2</c:v>
                </c:pt>
                <c:pt idx="4">
                  <c:v>4.5918367346938778E-2</c:v>
                </c:pt>
              </c:numCache>
            </c:numRef>
          </c:val>
          <c:extLst>
            <c:ext xmlns:c16="http://schemas.microsoft.com/office/drawing/2014/chart" uri="{C3380CC4-5D6E-409C-BE32-E72D297353CC}">
              <c16:uniqueId val="{00000002-BA22-4335-A111-05DA5A93EF5C}"/>
            </c:ext>
          </c:extLst>
        </c:ser>
        <c:dLbls>
          <c:showLegendKey val="0"/>
          <c:showVal val="0"/>
          <c:showCatName val="0"/>
          <c:showSerName val="0"/>
          <c:showPercent val="0"/>
          <c:showBubbleSize val="0"/>
        </c:dLbls>
        <c:gapWidth val="150"/>
        <c:overlap val="100"/>
        <c:axId val="1047315400"/>
        <c:axId val="1047314744"/>
      </c:barChart>
      <c:catAx>
        <c:axId val="1047315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crossAx val="1047314744"/>
        <c:crosses val="autoZero"/>
        <c:auto val="1"/>
        <c:lblAlgn val="ctr"/>
        <c:lblOffset val="100"/>
        <c:noMultiLvlLbl val="0"/>
      </c:catAx>
      <c:valAx>
        <c:axId val="10473147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crossAx val="1047315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legend>
    <c:plotVisOnly val="1"/>
    <c:dispBlanksAs val="gap"/>
    <c:showDLblsOverMax val="0"/>
  </c:chart>
  <c:spPr>
    <a:noFill/>
    <a:ln>
      <a:noFill/>
    </a:ln>
    <a:effectLst/>
  </c:spPr>
  <c:txPr>
    <a:bodyPr/>
    <a:lstStyle/>
    <a:p>
      <a:pPr>
        <a:defRPr>
          <a:solidFill>
            <a:schemeClr val="bg2"/>
          </a:solidFill>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zh-CN"/>
              <a:t>不同省份企业业务计划</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zh-CN"/>
        </a:p>
      </c:txPr>
    </c:title>
    <c:autoTitleDeleted val="0"/>
    <c:plotArea>
      <c:layout/>
      <c:barChart>
        <c:barDir val="col"/>
        <c:grouping val="percentStacked"/>
        <c:varyColors val="0"/>
        <c:ser>
          <c:idx val="0"/>
          <c:order val="0"/>
          <c:tx>
            <c:strRef>
              <c:f>业务调整计划区域!$B$66</c:f>
              <c:strCache>
                <c:ptCount val="1"/>
                <c:pt idx="0">
                  <c:v>开拓新业务</c:v>
                </c:pt>
              </c:strCache>
            </c:strRef>
          </c:tx>
          <c:spPr>
            <a:solidFill>
              <a:schemeClr val="accent1"/>
            </a:solidFill>
            <a:ln>
              <a:noFill/>
            </a:ln>
            <a:effectLst/>
          </c:spPr>
          <c:invertIfNegative val="0"/>
          <c:cat>
            <c:strRef>
              <c:f>业务调整计划区域!$A$67:$A$82</c:f>
              <c:strCache>
                <c:ptCount val="16"/>
                <c:pt idx="0">
                  <c:v>上海</c:v>
                </c:pt>
                <c:pt idx="1">
                  <c:v>北京</c:v>
                </c:pt>
                <c:pt idx="2">
                  <c:v>天津</c:v>
                </c:pt>
                <c:pt idx="3">
                  <c:v>安徽</c:v>
                </c:pt>
                <c:pt idx="4">
                  <c:v>福建</c:v>
                </c:pt>
                <c:pt idx="5">
                  <c:v>广东</c:v>
                </c:pt>
                <c:pt idx="6">
                  <c:v>河北</c:v>
                </c:pt>
                <c:pt idx="7">
                  <c:v>河南</c:v>
                </c:pt>
                <c:pt idx="8">
                  <c:v>湖北</c:v>
                </c:pt>
                <c:pt idx="9">
                  <c:v>湖南</c:v>
                </c:pt>
                <c:pt idx="10">
                  <c:v>江苏</c:v>
                </c:pt>
                <c:pt idx="11">
                  <c:v>山东</c:v>
                </c:pt>
                <c:pt idx="12">
                  <c:v>陕西</c:v>
                </c:pt>
                <c:pt idx="13">
                  <c:v>四川</c:v>
                </c:pt>
                <c:pt idx="14">
                  <c:v>云南</c:v>
                </c:pt>
                <c:pt idx="15">
                  <c:v>浙江</c:v>
                </c:pt>
              </c:strCache>
            </c:strRef>
          </c:cat>
          <c:val>
            <c:numRef>
              <c:f>业务调整计划区域!$B$67:$B$82</c:f>
              <c:numCache>
                <c:formatCode>0.0%</c:formatCode>
                <c:ptCount val="16"/>
                <c:pt idx="0">
                  <c:v>5.3571428571428568E-2</c:v>
                </c:pt>
                <c:pt idx="1">
                  <c:v>2.5510204081632654E-2</c:v>
                </c:pt>
                <c:pt idx="2">
                  <c:v>1.5306122448979591E-2</c:v>
                </c:pt>
                <c:pt idx="3">
                  <c:v>7.6530612244897957E-3</c:v>
                </c:pt>
                <c:pt idx="4">
                  <c:v>1.020408163265306E-2</c:v>
                </c:pt>
                <c:pt idx="5">
                  <c:v>0.10714285714285714</c:v>
                </c:pt>
                <c:pt idx="6">
                  <c:v>2.5510204081632651E-3</c:v>
                </c:pt>
                <c:pt idx="7">
                  <c:v>2.5510204081632651E-3</c:v>
                </c:pt>
                <c:pt idx="8">
                  <c:v>7.6530612244897957E-3</c:v>
                </c:pt>
                <c:pt idx="9">
                  <c:v>1.2755102040816327E-2</c:v>
                </c:pt>
                <c:pt idx="10">
                  <c:v>3.3163265306122451E-2</c:v>
                </c:pt>
                <c:pt idx="11">
                  <c:v>2.5510204081632651E-3</c:v>
                </c:pt>
                <c:pt idx="12">
                  <c:v>7.6530612244897957E-3</c:v>
                </c:pt>
                <c:pt idx="13">
                  <c:v>2.5510204081632651E-3</c:v>
                </c:pt>
                <c:pt idx="14">
                  <c:v>2.5510204081632651E-3</c:v>
                </c:pt>
                <c:pt idx="15">
                  <c:v>2.0408163265306121E-2</c:v>
                </c:pt>
              </c:numCache>
            </c:numRef>
          </c:val>
          <c:extLst>
            <c:ext xmlns:c16="http://schemas.microsoft.com/office/drawing/2014/chart" uri="{C3380CC4-5D6E-409C-BE32-E72D297353CC}">
              <c16:uniqueId val="{00000000-2891-4AEB-98EF-82F0AB40D784}"/>
            </c:ext>
          </c:extLst>
        </c:ser>
        <c:ser>
          <c:idx val="1"/>
          <c:order val="1"/>
          <c:tx>
            <c:strRef>
              <c:f>业务调整计划区域!$C$66</c:f>
              <c:strCache>
                <c:ptCount val="1"/>
                <c:pt idx="0">
                  <c:v>投入新的技术研发</c:v>
                </c:pt>
              </c:strCache>
            </c:strRef>
          </c:tx>
          <c:spPr>
            <a:solidFill>
              <a:schemeClr val="accent2"/>
            </a:solidFill>
            <a:ln>
              <a:noFill/>
            </a:ln>
            <a:effectLst/>
          </c:spPr>
          <c:invertIfNegative val="0"/>
          <c:cat>
            <c:strRef>
              <c:f>业务调整计划区域!$A$67:$A$82</c:f>
              <c:strCache>
                <c:ptCount val="16"/>
                <c:pt idx="0">
                  <c:v>上海</c:v>
                </c:pt>
                <c:pt idx="1">
                  <c:v>北京</c:v>
                </c:pt>
                <c:pt idx="2">
                  <c:v>天津</c:v>
                </c:pt>
                <c:pt idx="3">
                  <c:v>安徽</c:v>
                </c:pt>
                <c:pt idx="4">
                  <c:v>福建</c:v>
                </c:pt>
                <c:pt idx="5">
                  <c:v>广东</c:v>
                </c:pt>
                <c:pt idx="6">
                  <c:v>河北</c:v>
                </c:pt>
                <c:pt idx="7">
                  <c:v>河南</c:v>
                </c:pt>
                <c:pt idx="8">
                  <c:v>湖北</c:v>
                </c:pt>
                <c:pt idx="9">
                  <c:v>湖南</c:v>
                </c:pt>
                <c:pt idx="10">
                  <c:v>江苏</c:v>
                </c:pt>
                <c:pt idx="11">
                  <c:v>山东</c:v>
                </c:pt>
                <c:pt idx="12">
                  <c:v>陕西</c:v>
                </c:pt>
                <c:pt idx="13">
                  <c:v>四川</c:v>
                </c:pt>
                <c:pt idx="14">
                  <c:v>云南</c:v>
                </c:pt>
                <c:pt idx="15">
                  <c:v>浙江</c:v>
                </c:pt>
              </c:strCache>
            </c:strRef>
          </c:cat>
          <c:val>
            <c:numRef>
              <c:f>业务调整计划区域!$C$67:$C$82</c:f>
              <c:numCache>
                <c:formatCode>0.0%</c:formatCode>
                <c:ptCount val="16"/>
                <c:pt idx="0">
                  <c:v>2.0408163265306121E-2</c:v>
                </c:pt>
                <c:pt idx="1">
                  <c:v>2.2959183673469389E-2</c:v>
                </c:pt>
                <c:pt idx="2">
                  <c:v>1.020408163265306E-2</c:v>
                </c:pt>
                <c:pt idx="3">
                  <c:v>2.5510204081632651E-3</c:v>
                </c:pt>
                <c:pt idx="4">
                  <c:v>7.6530612244897957E-3</c:v>
                </c:pt>
                <c:pt idx="5">
                  <c:v>6.8877551020408156E-2</c:v>
                </c:pt>
                <c:pt idx="6">
                  <c:v>0</c:v>
                </c:pt>
                <c:pt idx="7">
                  <c:v>2.5510204081632651E-3</c:v>
                </c:pt>
                <c:pt idx="8">
                  <c:v>2.5510204081632651E-3</c:v>
                </c:pt>
                <c:pt idx="9">
                  <c:v>2.5510204081632651E-3</c:v>
                </c:pt>
                <c:pt idx="10">
                  <c:v>1.020408163265306E-2</c:v>
                </c:pt>
                <c:pt idx="11">
                  <c:v>2.5510204081632651E-3</c:v>
                </c:pt>
                <c:pt idx="12">
                  <c:v>5.1020408163265302E-3</c:v>
                </c:pt>
                <c:pt idx="13">
                  <c:v>0</c:v>
                </c:pt>
                <c:pt idx="14">
                  <c:v>0</c:v>
                </c:pt>
                <c:pt idx="15">
                  <c:v>1.5306122448979591E-2</c:v>
                </c:pt>
              </c:numCache>
            </c:numRef>
          </c:val>
          <c:extLst>
            <c:ext xmlns:c16="http://schemas.microsoft.com/office/drawing/2014/chart" uri="{C3380CC4-5D6E-409C-BE32-E72D297353CC}">
              <c16:uniqueId val="{00000001-2891-4AEB-98EF-82F0AB40D784}"/>
            </c:ext>
          </c:extLst>
        </c:ser>
        <c:ser>
          <c:idx val="2"/>
          <c:order val="2"/>
          <c:tx>
            <c:strRef>
              <c:f>业务调整计划区域!$D$66</c:f>
              <c:strCache>
                <c:ptCount val="1"/>
                <c:pt idx="0">
                  <c:v>开拓新的地区市场</c:v>
                </c:pt>
              </c:strCache>
            </c:strRef>
          </c:tx>
          <c:spPr>
            <a:solidFill>
              <a:schemeClr val="accent3"/>
            </a:solidFill>
            <a:ln>
              <a:noFill/>
            </a:ln>
            <a:effectLst/>
          </c:spPr>
          <c:invertIfNegative val="0"/>
          <c:cat>
            <c:strRef>
              <c:f>业务调整计划区域!$A$67:$A$82</c:f>
              <c:strCache>
                <c:ptCount val="16"/>
                <c:pt idx="0">
                  <c:v>上海</c:v>
                </c:pt>
                <c:pt idx="1">
                  <c:v>北京</c:v>
                </c:pt>
                <c:pt idx="2">
                  <c:v>天津</c:v>
                </c:pt>
                <c:pt idx="3">
                  <c:v>安徽</c:v>
                </c:pt>
                <c:pt idx="4">
                  <c:v>福建</c:v>
                </c:pt>
                <c:pt idx="5">
                  <c:v>广东</c:v>
                </c:pt>
                <c:pt idx="6">
                  <c:v>河北</c:v>
                </c:pt>
                <c:pt idx="7">
                  <c:v>河南</c:v>
                </c:pt>
                <c:pt idx="8">
                  <c:v>湖北</c:v>
                </c:pt>
                <c:pt idx="9">
                  <c:v>湖南</c:v>
                </c:pt>
                <c:pt idx="10">
                  <c:v>江苏</c:v>
                </c:pt>
                <c:pt idx="11">
                  <c:v>山东</c:v>
                </c:pt>
                <c:pt idx="12">
                  <c:v>陕西</c:v>
                </c:pt>
                <c:pt idx="13">
                  <c:v>四川</c:v>
                </c:pt>
                <c:pt idx="14">
                  <c:v>云南</c:v>
                </c:pt>
                <c:pt idx="15">
                  <c:v>浙江</c:v>
                </c:pt>
              </c:strCache>
            </c:strRef>
          </c:cat>
          <c:val>
            <c:numRef>
              <c:f>业务调整计划区域!$D$67:$D$82</c:f>
              <c:numCache>
                <c:formatCode>0.0%</c:formatCode>
                <c:ptCount val="16"/>
                <c:pt idx="0">
                  <c:v>3.3163265306122451E-2</c:v>
                </c:pt>
                <c:pt idx="1">
                  <c:v>2.0408163265306121E-2</c:v>
                </c:pt>
                <c:pt idx="2">
                  <c:v>7.6530612244897957E-3</c:v>
                </c:pt>
                <c:pt idx="3">
                  <c:v>0</c:v>
                </c:pt>
                <c:pt idx="4">
                  <c:v>1.5306122448979591E-2</c:v>
                </c:pt>
                <c:pt idx="5">
                  <c:v>8.1632653061224483E-2</c:v>
                </c:pt>
                <c:pt idx="6">
                  <c:v>2.5510204081632651E-3</c:v>
                </c:pt>
                <c:pt idx="7">
                  <c:v>2.5510204081632651E-3</c:v>
                </c:pt>
                <c:pt idx="8">
                  <c:v>1.020408163265306E-2</c:v>
                </c:pt>
                <c:pt idx="9">
                  <c:v>1.2755102040816327E-2</c:v>
                </c:pt>
                <c:pt idx="10">
                  <c:v>1.7857142857142856E-2</c:v>
                </c:pt>
                <c:pt idx="11">
                  <c:v>0</c:v>
                </c:pt>
                <c:pt idx="12">
                  <c:v>2.5510204081632651E-3</c:v>
                </c:pt>
                <c:pt idx="13">
                  <c:v>0</c:v>
                </c:pt>
                <c:pt idx="14">
                  <c:v>2.5510204081632651E-3</c:v>
                </c:pt>
                <c:pt idx="15">
                  <c:v>2.0408163265306121E-2</c:v>
                </c:pt>
              </c:numCache>
            </c:numRef>
          </c:val>
          <c:extLst>
            <c:ext xmlns:c16="http://schemas.microsoft.com/office/drawing/2014/chart" uri="{C3380CC4-5D6E-409C-BE32-E72D297353CC}">
              <c16:uniqueId val="{00000002-2891-4AEB-98EF-82F0AB40D784}"/>
            </c:ext>
          </c:extLst>
        </c:ser>
        <c:ser>
          <c:idx val="3"/>
          <c:order val="3"/>
          <c:tx>
            <c:strRef>
              <c:f>业务调整计划区域!$E$66</c:f>
              <c:strCache>
                <c:ptCount val="1"/>
                <c:pt idx="0">
                  <c:v>进行原有业务的调整或升级</c:v>
                </c:pt>
              </c:strCache>
            </c:strRef>
          </c:tx>
          <c:spPr>
            <a:solidFill>
              <a:schemeClr val="accent4"/>
            </a:solidFill>
            <a:ln>
              <a:noFill/>
            </a:ln>
            <a:effectLst/>
          </c:spPr>
          <c:invertIfNegative val="0"/>
          <c:cat>
            <c:strRef>
              <c:f>业务调整计划区域!$A$67:$A$82</c:f>
              <c:strCache>
                <c:ptCount val="16"/>
                <c:pt idx="0">
                  <c:v>上海</c:v>
                </c:pt>
                <c:pt idx="1">
                  <c:v>北京</c:v>
                </c:pt>
                <c:pt idx="2">
                  <c:v>天津</c:v>
                </c:pt>
                <c:pt idx="3">
                  <c:v>安徽</c:v>
                </c:pt>
                <c:pt idx="4">
                  <c:v>福建</c:v>
                </c:pt>
                <c:pt idx="5">
                  <c:v>广东</c:v>
                </c:pt>
                <c:pt idx="6">
                  <c:v>河北</c:v>
                </c:pt>
                <c:pt idx="7">
                  <c:v>河南</c:v>
                </c:pt>
                <c:pt idx="8">
                  <c:v>湖北</c:v>
                </c:pt>
                <c:pt idx="9">
                  <c:v>湖南</c:v>
                </c:pt>
                <c:pt idx="10">
                  <c:v>江苏</c:v>
                </c:pt>
                <c:pt idx="11">
                  <c:v>山东</c:v>
                </c:pt>
                <c:pt idx="12">
                  <c:v>陕西</c:v>
                </c:pt>
                <c:pt idx="13">
                  <c:v>四川</c:v>
                </c:pt>
                <c:pt idx="14">
                  <c:v>云南</c:v>
                </c:pt>
                <c:pt idx="15">
                  <c:v>浙江</c:v>
                </c:pt>
              </c:strCache>
            </c:strRef>
          </c:cat>
          <c:val>
            <c:numRef>
              <c:f>业务调整计划区域!$E$67:$E$82</c:f>
              <c:numCache>
                <c:formatCode>0.0%</c:formatCode>
                <c:ptCount val="16"/>
                <c:pt idx="0">
                  <c:v>5.6122448979591837E-2</c:v>
                </c:pt>
                <c:pt idx="1">
                  <c:v>2.8061224489795918E-2</c:v>
                </c:pt>
                <c:pt idx="2">
                  <c:v>1.020408163265306E-2</c:v>
                </c:pt>
                <c:pt idx="3">
                  <c:v>1.5306122448979591E-2</c:v>
                </c:pt>
                <c:pt idx="4">
                  <c:v>2.0408163265306121E-2</c:v>
                </c:pt>
                <c:pt idx="5">
                  <c:v>0.14540816326530612</c:v>
                </c:pt>
                <c:pt idx="6">
                  <c:v>2.5510204081632651E-3</c:v>
                </c:pt>
                <c:pt idx="7">
                  <c:v>1.2755102040816327E-2</c:v>
                </c:pt>
                <c:pt idx="8">
                  <c:v>1.020408163265306E-2</c:v>
                </c:pt>
                <c:pt idx="9">
                  <c:v>2.5510204081632651E-3</c:v>
                </c:pt>
                <c:pt idx="10">
                  <c:v>2.2959183673469389E-2</c:v>
                </c:pt>
                <c:pt idx="11">
                  <c:v>2.5510204081632651E-3</c:v>
                </c:pt>
                <c:pt idx="12">
                  <c:v>1.020408163265306E-2</c:v>
                </c:pt>
                <c:pt idx="13">
                  <c:v>2.5510204081632651E-3</c:v>
                </c:pt>
                <c:pt idx="14">
                  <c:v>5.1020408163265302E-3</c:v>
                </c:pt>
                <c:pt idx="15">
                  <c:v>2.5510204081632654E-2</c:v>
                </c:pt>
              </c:numCache>
            </c:numRef>
          </c:val>
          <c:extLst>
            <c:ext xmlns:c16="http://schemas.microsoft.com/office/drawing/2014/chart" uri="{C3380CC4-5D6E-409C-BE32-E72D297353CC}">
              <c16:uniqueId val="{00000003-2891-4AEB-98EF-82F0AB40D784}"/>
            </c:ext>
          </c:extLst>
        </c:ser>
        <c:ser>
          <c:idx val="4"/>
          <c:order val="4"/>
          <c:tx>
            <c:strRef>
              <c:f>业务调整计划区域!$F$66</c:f>
              <c:strCache>
                <c:ptCount val="1"/>
                <c:pt idx="0">
                  <c:v>没有变化，维持现有的业务布局</c:v>
                </c:pt>
              </c:strCache>
            </c:strRef>
          </c:tx>
          <c:spPr>
            <a:solidFill>
              <a:schemeClr val="accent5"/>
            </a:solidFill>
            <a:ln>
              <a:noFill/>
            </a:ln>
            <a:effectLst/>
          </c:spPr>
          <c:invertIfNegative val="0"/>
          <c:cat>
            <c:strRef>
              <c:f>业务调整计划区域!$A$67:$A$82</c:f>
              <c:strCache>
                <c:ptCount val="16"/>
                <c:pt idx="0">
                  <c:v>上海</c:v>
                </c:pt>
                <c:pt idx="1">
                  <c:v>北京</c:v>
                </c:pt>
                <c:pt idx="2">
                  <c:v>天津</c:v>
                </c:pt>
                <c:pt idx="3">
                  <c:v>安徽</c:v>
                </c:pt>
                <c:pt idx="4">
                  <c:v>福建</c:v>
                </c:pt>
                <c:pt idx="5">
                  <c:v>广东</c:v>
                </c:pt>
                <c:pt idx="6">
                  <c:v>河北</c:v>
                </c:pt>
                <c:pt idx="7">
                  <c:v>河南</c:v>
                </c:pt>
                <c:pt idx="8">
                  <c:v>湖北</c:v>
                </c:pt>
                <c:pt idx="9">
                  <c:v>湖南</c:v>
                </c:pt>
                <c:pt idx="10">
                  <c:v>江苏</c:v>
                </c:pt>
                <c:pt idx="11">
                  <c:v>山东</c:v>
                </c:pt>
                <c:pt idx="12">
                  <c:v>陕西</c:v>
                </c:pt>
                <c:pt idx="13">
                  <c:v>四川</c:v>
                </c:pt>
                <c:pt idx="14">
                  <c:v>云南</c:v>
                </c:pt>
                <c:pt idx="15">
                  <c:v>浙江</c:v>
                </c:pt>
              </c:strCache>
            </c:strRef>
          </c:cat>
          <c:val>
            <c:numRef>
              <c:f>业务调整计划区域!$F$67:$F$82</c:f>
              <c:numCache>
                <c:formatCode>0.0%</c:formatCode>
                <c:ptCount val="16"/>
                <c:pt idx="0">
                  <c:v>4.8469387755102039E-2</c:v>
                </c:pt>
                <c:pt idx="1">
                  <c:v>3.0612244897959183E-2</c:v>
                </c:pt>
                <c:pt idx="2">
                  <c:v>2.5510204081632651E-3</c:v>
                </c:pt>
                <c:pt idx="3">
                  <c:v>7.6530612244897957E-3</c:v>
                </c:pt>
                <c:pt idx="4">
                  <c:v>1.2755102040816327E-2</c:v>
                </c:pt>
                <c:pt idx="5">
                  <c:v>9.438775510204081E-2</c:v>
                </c:pt>
                <c:pt idx="6">
                  <c:v>0</c:v>
                </c:pt>
                <c:pt idx="7">
                  <c:v>1.020408163265306E-2</c:v>
                </c:pt>
                <c:pt idx="8">
                  <c:v>1.2755102040816327E-2</c:v>
                </c:pt>
                <c:pt idx="9">
                  <c:v>1.020408163265306E-2</c:v>
                </c:pt>
                <c:pt idx="10">
                  <c:v>5.1020408163265302E-3</c:v>
                </c:pt>
                <c:pt idx="11">
                  <c:v>1.7857142857142856E-2</c:v>
                </c:pt>
                <c:pt idx="12">
                  <c:v>7.6530612244897957E-3</c:v>
                </c:pt>
                <c:pt idx="13">
                  <c:v>5.1020408163265302E-3</c:v>
                </c:pt>
                <c:pt idx="14">
                  <c:v>0</c:v>
                </c:pt>
                <c:pt idx="15">
                  <c:v>1.7857142857142856E-2</c:v>
                </c:pt>
              </c:numCache>
            </c:numRef>
          </c:val>
          <c:extLst>
            <c:ext xmlns:c16="http://schemas.microsoft.com/office/drawing/2014/chart" uri="{C3380CC4-5D6E-409C-BE32-E72D297353CC}">
              <c16:uniqueId val="{00000004-2891-4AEB-98EF-82F0AB40D784}"/>
            </c:ext>
          </c:extLst>
        </c:ser>
        <c:dLbls>
          <c:showLegendKey val="0"/>
          <c:showVal val="0"/>
          <c:showCatName val="0"/>
          <c:showSerName val="0"/>
          <c:showPercent val="0"/>
          <c:showBubbleSize val="0"/>
        </c:dLbls>
        <c:gapWidth val="150"/>
        <c:overlap val="100"/>
        <c:axId val="764445552"/>
        <c:axId val="764445224"/>
      </c:barChart>
      <c:catAx>
        <c:axId val="76444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crossAx val="764445224"/>
        <c:crosses val="autoZero"/>
        <c:auto val="1"/>
        <c:lblAlgn val="ctr"/>
        <c:lblOffset val="100"/>
        <c:noMultiLvlLbl val="0"/>
      </c:catAx>
      <c:valAx>
        <c:axId val="7644452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crossAx val="76444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r>
              <a:rPr lang="zh-CN"/>
              <a:t>分行业业务调整计划</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ea"/>
              <a:ea typeface="+mn-ea"/>
              <a:cs typeface="+mn-cs"/>
            </a:defRPr>
          </a:pPr>
          <a:endParaRPr lang="zh-CN"/>
        </a:p>
      </c:txPr>
    </c:title>
    <c:autoTitleDeleted val="0"/>
    <c:plotArea>
      <c:layout/>
      <c:barChart>
        <c:barDir val="col"/>
        <c:grouping val="percentStacked"/>
        <c:varyColors val="0"/>
        <c:ser>
          <c:idx val="0"/>
          <c:order val="0"/>
          <c:tx>
            <c:strRef>
              <c:f>业务调整计划行业!$B$37</c:f>
              <c:strCache>
                <c:ptCount val="1"/>
                <c:pt idx="0">
                  <c:v>开拓新业务</c:v>
                </c:pt>
              </c:strCache>
            </c:strRef>
          </c:tx>
          <c:spPr>
            <a:solidFill>
              <a:schemeClr val="accent1"/>
            </a:solidFill>
            <a:ln>
              <a:noFill/>
            </a:ln>
            <a:effectLst/>
          </c:spPr>
          <c:invertIfNegative val="0"/>
          <c:cat>
            <c:strRef>
              <c:f>业务调整计划行业!$A$38:$A$50</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业务调整计划行业!$B$38:$B$50</c:f>
              <c:numCache>
                <c:formatCode>0.0%</c:formatCode>
                <c:ptCount val="13"/>
                <c:pt idx="0">
                  <c:v>6.8877551020408156E-2</c:v>
                </c:pt>
                <c:pt idx="1">
                  <c:v>3.826530612244898E-2</c:v>
                </c:pt>
                <c:pt idx="2">
                  <c:v>3.826530612244898E-2</c:v>
                </c:pt>
                <c:pt idx="3">
                  <c:v>1.020408163265306E-2</c:v>
                </c:pt>
                <c:pt idx="4">
                  <c:v>1.2755102040816327E-2</c:v>
                </c:pt>
                <c:pt idx="5">
                  <c:v>4.336734693877551E-2</c:v>
                </c:pt>
                <c:pt idx="6">
                  <c:v>2.5510204081632654E-2</c:v>
                </c:pt>
                <c:pt idx="7">
                  <c:v>1.7857142857142856E-2</c:v>
                </c:pt>
                <c:pt idx="8">
                  <c:v>1.020408163265306E-2</c:v>
                </c:pt>
                <c:pt idx="9">
                  <c:v>2.0408163265306121E-2</c:v>
                </c:pt>
                <c:pt idx="10">
                  <c:v>1.020408163265306E-2</c:v>
                </c:pt>
                <c:pt idx="11">
                  <c:v>7.6530612244897957E-3</c:v>
                </c:pt>
                <c:pt idx="12">
                  <c:v>2.2959183673469389E-2</c:v>
                </c:pt>
              </c:numCache>
            </c:numRef>
          </c:val>
          <c:extLst>
            <c:ext xmlns:c16="http://schemas.microsoft.com/office/drawing/2014/chart" uri="{C3380CC4-5D6E-409C-BE32-E72D297353CC}">
              <c16:uniqueId val="{00000000-ABBE-45E9-8621-245006D6E068}"/>
            </c:ext>
          </c:extLst>
        </c:ser>
        <c:ser>
          <c:idx val="1"/>
          <c:order val="1"/>
          <c:tx>
            <c:strRef>
              <c:f>业务调整计划行业!$C$37</c:f>
              <c:strCache>
                <c:ptCount val="1"/>
                <c:pt idx="0">
                  <c:v>投入新的技术研发</c:v>
                </c:pt>
              </c:strCache>
            </c:strRef>
          </c:tx>
          <c:spPr>
            <a:solidFill>
              <a:schemeClr val="accent2"/>
            </a:solidFill>
            <a:ln>
              <a:noFill/>
            </a:ln>
            <a:effectLst/>
          </c:spPr>
          <c:invertIfNegative val="0"/>
          <c:cat>
            <c:strRef>
              <c:f>业务调整计划行业!$A$38:$A$50</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业务调整计划行业!$C$38:$C$50</c:f>
              <c:numCache>
                <c:formatCode>0.0%</c:formatCode>
                <c:ptCount val="13"/>
                <c:pt idx="0">
                  <c:v>3.826530612244898E-2</c:v>
                </c:pt>
                <c:pt idx="1">
                  <c:v>4.5918367346938778E-2</c:v>
                </c:pt>
                <c:pt idx="2">
                  <c:v>5.1020408163265302E-3</c:v>
                </c:pt>
                <c:pt idx="3">
                  <c:v>2.5510204081632651E-3</c:v>
                </c:pt>
                <c:pt idx="4">
                  <c:v>5.1020408163265302E-3</c:v>
                </c:pt>
                <c:pt idx="5">
                  <c:v>2.5510204081632654E-2</c:v>
                </c:pt>
                <c:pt idx="6">
                  <c:v>1.020408163265306E-2</c:v>
                </c:pt>
                <c:pt idx="7">
                  <c:v>7.6530612244897957E-3</c:v>
                </c:pt>
                <c:pt idx="8">
                  <c:v>7.6530612244897957E-3</c:v>
                </c:pt>
                <c:pt idx="9">
                  <c:v>2.0408163265306121E-2</c:v>
                </c:pt>
                <c:pt idx="10">
                  <c:v>5.1020408163265302E-3</c:v>
                </c:pt>
                <c:pt idx="11">
                  <c:v>0</c:v>
                </c:pt>
                <c:pt idx="12">
                  <c:v>7.6530612244897957E-3</c:v>
                </c:pt>
              </c:numCache>
            </c:numRef>
          </c:val>
          <c:extLst>
            <c:ext xmlns:c16="http://schemas.microsoft.com/office/drawing/2014/chart" uri="{C3380CC4-5D6E-409C-BE32-E72D297353CC}">
              <c16:uniqueId val="{00000001-ABBE-45E9-8621-245006D6E068}"/>
            </c:ext>
          </c:extLst>
        </c:ser>
        <c:ser>
          <c:idx val="2"/>
          <c:order val="2"/>
          <c:tx>
            <c:strRef>
              <c:f>业务调整计划行业!$D$37</c:f>
              <c:strCache>
                <c:ptCount val="1"/>
                <c:pt idx="0">
                  <c:v>开拓新的地区市场</c:v>
                </c:pt>
              </c:strCache>
            </c:strRef>
          </c:tx>
          <c:spPr>
            <a:solidFill>
              <a:schemeClr val="accent3"/>
            </a:solidFill>
            <a:ln>
              <a:noFill/>
            </a:ln>
            <a:effectLst/>
          </c:spPr>
          <c:invertIfNegative val="0"/>
          <c:cat>
            <c:strRef>
              <c:f>业务调整计划行业!$A$38:$A$50</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业务调整计划行业!$D$38:$D$50</c:f>
              <c:numCache>
                <c:formatCode>0.0%</c:formatCode>
                <c:ptCount val="13"/>
                <c:pt idx="0">
                  <c:v>4.5918367346938778E-2</c:v>
                </c:pt>
                <c:pt idx="1">
                  <c:v>3.3163265306122451E-2</c:v>
                </c:pt>
                <c:pt idx="2">
                  <c:v>2.8061224489795918E-2</c:v>
                </c:pt>
                <c:pt idx="3">
                  <c:v>1.020408163265306E-2</c:v>
                </c:pt>
                <c:pt idx="4">
                  <c:v>1.5306122448979591E-2</c:v>
                </c:pt>
                <c:pt idx="5">
                  <c:v>2.0408163265306121E-2</c:v>
                </c:pt>
                <c:pt idx="6">
                  <c:v>5.1020408163265302E-3</c:v>
                </c:pt>
                <c:pt idx="7">
                  <c:v>2.0408163265306121E-2</c:v>
                </c:pt>
                <c:pt idx="8">
                  <c:v>1.020408163265306E-2</c:v>
                </c:pt>
                <c:pt idx="9">
                  <c:v>1.7857142857142856E-2</c:v>
                </c:pt>
                <c:pt idx="10">
                  <c:v>1.2755102040816327E-2</c:v>
                </c:pt>
                <c:pt idx="11">
                  <c:v>2.5510204081632651E-3</c:v>
                </c:pt>
                <c:pt idx="12">
                  <c:v>1.7857142857142856E-2</c:v>
                </c:pt>
              </c:numCache>
            </c:numRef>
          </c:val>
          <c:extLst>
            <c:ext xmlns:c16="http://schemas.microsoft.com/office/drawing/2014/chart" uri="{C3380CC4-5D6E-409C-BE32-E72D297353CC}">
              <c16:uniqueId val="{00000002-ABBE-45E9-8621-245006D6E068}"/>
            </c:ext>
          </c:extLst>
        </c:ser>
        <c:ser>
          <c:idx val="3"/>
          <c:order val="3"/>
          <c:tx>
            <c:strRef>
              <c:f>业务调整计划行业!$E$37</c:f>
              <c:strCache>
                <c:ptCount val="1"/>
                <c:pt idx="0">
                  <c:v>进行原有业务的调整或升级</c:v>
                </c:pt>
              </c:strCache>
            </c:strRef>
          </c:tx>
          <c:spPr>
            <a:solidFill>
              <a:schemeClr val="accent4"/>
            </a:solidFill>
            <a:ln>
              <a:noFill/>
            </a:ln>
            <a:effectLst/>
          </c:spPr>
          <c:invertIfNegative val="0"/>
          <c:cat>
            <c:strRef>
              <c:f>业务调整计划行业!$A$38:$A$50</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业务调整计划行业!$E$38:$E$50</c:f>
              <c:numCache>
                <c:formatCode>0.0%</c:formatCode>
                <c:ptCount val="13"/>
                <c:pt idx="0">
                  <c:v>8.1632653061224483E-2</c:v>
                </c:pt>
                <c:pt idx="1">
                  <c:v>3.0612244897959183E-2</c:v>
                </c:pt>
                <c:pt idx="2">
                  <c:v>4.336734693877551E-2</c:v>
                </c:pt>
                <c:pt idx="3">
                  <c:v>1.5306122448979591E-2</c:v>
                </c:pt>
                <c:pt idx="4">
                  <c:v>3.0612244897959183E-2</c:v>
                </c:pt>
                <c:pt idx="5">
                  <c:v>5.6122448979591837E-2</c:v>
                </c:pt>
                <c:pt idx="6">
                  <c:v>2.5510204081632654E-2</c:v>
                </c:pt>
                <c:pt idx="7">
                  <c:v>2.0408163265306121E-2</c:v>
                </c:pt>
                <c:pt idx="8">
                  <c:v>1.020408163265306E-2</c:v>
                </c:pt>
                <c:pt idx="9">
                  <c:v>2.8061224489795918E-2</c:v>
                </c:pt>
                <c:pt idx="10">
                  <c:v>1.7857142857142856E-2</c:v>
                </c:pt>
                <c:pt idx="11">
                  <c:v>0</c:v>
                </c:pt>
                <c:pt idx="12">
                  <c:v>2.8061224489795918E-2</c:v>
                </c:pt>
              </c:numCache>
            </c:numRef>
          </c:val>
          <c:extLst>
            <c:ext xmlns:c16="http://schemas.microsoft.com/office/drawing/2014/chart" uri="{C3380CC4-5D6E-409C-BE32-E72D297353CC}">
              <c16:uniqueId val="{00000003-ABBE-45E9-8621-245006D6E068}"/>
            </c:ext>
          </c:extLst>
        </c:ser>
        <c:ser>
          <c:idx val="4"/>
          <c:order val="4"/>
          <c:tx>
            <c:strRef>
              <c:f>业务调整计划行业!$F$37</c:f>
              <c:strCache>
                <c:ptCount val="1"/>
                <c:pt idx="0">
                  <c:v>没有变化，维持现有的业务布局</c:v>
                </c:pt>
              </c:strCache>
            </c:strRef>
          </c:tx>
          <c:spPr>
            <a:solidFill>
              <a:schemeClr val="accent5"/>
            </a:solidFill>
            <a:ln>
              <a:noFill/>
            </a:ln>
            <a:effectLst/>
          </c:spPr>
          <c:invertIfNegative val="0"/>
          <c:cat>
            <c:strRef>
              <c:f>业务调整计划行业!$A$38:$A$50</c:f>
              <c:strCache>
                <c:ptCount val="13"/>
                <c:pt idx="0">
                  <c:v>互联网</c:v>
                </c:pt>
                <c:pt idx="1">
                  <c:v>电子/通信</c:v>
                </c:pt>
                <c:pt idx="2">
                  <c:v>房地产</c:v>
                </c:pt>
                <c:pt idx="3">
                  <c:v>金融</c:v>
                </c:pt>
                <c:pt idx="4">
                  <c:v>消费品</c:v>
                </c:pt>
                <c:pt idx="5">
                  <c:v>汽车制造</c:v>
                </c:pt>
                <c:pt idx="6">
                  <c:v>服务外包</c:v>
                </c:pt>
                <c:pt idx="7">
                  <c:v>文教传媒</c:v>
                </c:pt>
                <c:pt idx="8">
                  <c:v>交通物流</c:v>
                </c:pt>
                <c:pt idx="9">
                  <c:v>制药医疗</c:v>
                </c:pt>
                <c:pt idx="10">
                  <c:v>能源</c:v>
                </c:pt>
                <c:pt idx="11">
                  <c:v>农林牧渔</c:v>
                </c:pt>
                <c:pt idx="12">
                  <c:v>其他</c:v>
                </c:pt>
              </c:strCache>
            </c:strRef>
          </c:cat>
          <c:val>
            <c:numRef>
              <c:f>业务调整计划行业!$F$38:$F$50</c:f>
              <c:numCache>
                <c:formatCode>0.0%</c:formatCode>
                <c:ptCount val="13"/>
                <c:pt idx="0">
                  <c:v>6.3775510204081634E-2</c:v>
                </c:pt>
                <c:pt idx="1">
                  <c:v>3.3163265306122451E-2</c:v>
                </c:pt>
                <c:pt idx="2">
                  <c:v>5.1020408163265307E-2</c:v>
                </c:pt>
                <c:pt idx="3">
                  <c:v>1.2755102040816327E-2</c:v>
                </c:pt>
                <c:pt idx="4">
                  <c:v>1.7857142857142856E-2</c:v>
                </c:pt>
                <c:pt idx="5">
                  <c:v>4.336734693877551E-2</c:v>
                </c:pt>
                <c:pt idx="6">
                  <c:v>1.5306122448979591E-2</c:v>
                </c:pt>
                <c:pt idx="7">
                  <c:v>2.5510204081632651E-3</c:v>
                </c:pt>
                <c:pt idx="8">
                  <c:v>2.2959183673469389E-2</c:v>
                </c:pt>
                <c:pt idx="9">
                  <c:v>2.2959183673469389E-2</c:v>
                </c:pt>
                <c:pt idx="10">
                  <c:v>1.2755102040816327E-2</c:v>
                </c:pt>
                <c:pt idx="11">
                  <c:v>0</c:v>
                </c:pt>
                <c:pt idx="12">
                  <c:v>2.5510204081632651E-3</c:v>
                </c:pt>
              </c:numCache>
            </c:numRef>
          </c:val>
          <c:extLst>
            <c:ext xmlns:c16="http://schemas.microsoft.com/office/drawing/2014/chart" uri="{C3380CC4-5D6E-409C-BE32-E72D297353CC}">
              <c16:uniqueId val="{00000004-ABBE-45E9-8621-245006D6E068}"/>
            </c:ext>
          </c:extLst>
        </c:ser>
        <c:dLbls>
          <c:showLegendKey val="0"/>
          <c:showVal val="0"/>
          <c:showCatName val="0"/>
          <c:showSerName val="0"/>
          <c:showPercent val="0"/>
          <c:showBubbleSize val="0"/>
        </c:dLbls>
        <c:gapWidth val="150"/>
        <c:overlap val="100"/>
        <c:axId val="1044044696"/>
        <c:axId val="1044048304"/>
      </c:barChart>
      <c:catAx>
        <c:axId val="104404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1044048304"/>
        <c:crosses val="autoZero"/>
        <c:auto val="1"/>
        <c:lblAlgn val="ctr"/>
        <c:lblOffset val="100"/>
        <c:noMultiLvlLbl val="0"/>
      </c:catAx>
      <c:valAx>
        <c:axId val="10440483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crossAx val="1044044696"/>
        <c:crosses val="autoZero"/>
        <c:crossBetween val="between"/>
      </c:valAx>
      <c:spPr>
        <a:noFill/>
        <a:ln>
          <a:noFill/>
        </a:ln>
        <a:effectLst/>
      </c:spPr>
    </c:plotArea>
    <c:legend>
      <c:legendPos val="b"/>
      <c:layout>
        <c:manualLayout>
          <c:xMode val="edge"/>
          <c:yMode val="edge"/>
          <c:x val="0.11663188976377953"/>
          <c:y val="0.86335459135831383"/>
          <c:w val="0.76673622047244083"/>
          <c:h val="0.128062451488551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ea"/>
              <a:ea typeface="+mn-ea"/>
              <a:cs typeface="+mn-cs"/>
            </a:defRPr>
          </a:pPr>
          <a:endParaRPr lang="zh-CN"/>
        </a:p>
      </c:txPr>
    </c:legend>
    <c:plotVisOnly val="1"/>
    <c:dispBlanksAs val="gap"/>
    <c:showDLblsOverMax val="0"/>
  </c:chart>
  <c:spPr>
    <a:noFill/>
    <a:ln>
      <a:noFill/>
    </a:ln>
    <a:effectLst/>
  </c:spPr>
  <c:txPr>
    <a:bodyPr/>
    <a:lstStyle/>
    <a:p>
      <a:pPr>
        <a:defRPr>
          <a:solidFill>
            <a:schemeClr val="bg2"/>
          </a:solidFill>
          <a:latin typeface="+mn-ea"/>
          <a:ea typeface="+mn-ea"/>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24.xml><?xml version="1.0" encoding="utf-8"?>
<cs:colorStyle xmlns:cs="http://schemas.microsoft.com/office/drawing/2012/chartStyle" xmlns:a="http://schemas.openxmlformats.org/drawingml/2006/main" meth="withinLinear" id="15">
  <a:schemeClr val="accent2"/>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ea typeface="方正兰亭准黑简体" panose="02000000000000000000" pitchFamily="2" charset="-122"/>
              </a:defRPr>
            </a:lvl1pPr>
          </a:lstStyle>
          <a:p>
            <a:endParaRPr lang="zh-CN" altLang="en-US" dirty="0"/>
          </a:p>
        </p:txBody>
      </p:sp>
      <p:sp>
        <p:nvSpPr>
          <p:cNvPr id="3" name="日期占位符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ea typeface="方正兰亭准黑简体" panose="02000000000000000000" pitchFamily="2" charset="-122"/>
              </a:defRPr>
            </a:lvl1pPr>
          </a:lstStyle>
          <a:p>
            <a:fld id="{E86D8963-CFCD-4740-AF60-049850373CDF}" type="datetimeFigureOut">
              <a:rPr lang="zh-CN" altLang="en-US" smtClean="0"/>
              <a:pPr/>
              <a:t>2022/10/11</a:t>
            </a:fld>
            <a:endParaRPr lang="zh-CN" altLang="en-US" dirty="0"/>
          </a:p>
        </p:txBody>
      </p:sp>
      <p:sp>
        <p:nvSpPr>
          <p:cNvPr id="4" name="幻灯片图像占位符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ea typeface="方正兰亭准黑简体" panose="02000000000000000000" pitchFamily="2" charset="-122"/>
              </a:defRPr>
            </a:lvl1pPr>
          </a:lstStyle>
          <a:p>
            <a:endParaRPr lang="zh-CN" altLang="en-US" dirty="0"/>
          </a:p>
        </p:txBody>
      </p:sp>
      <p:sp>
        <p:nvSpPr>
          <p:cNvPr id="7" name="灯片编号占位符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ea typeface="方正兰亭准黑简体" panose="02000000000000000000" pitchFamily="2" charset="-122"/>
              </a:defRPr>
            </a:lvl1pPr>
          </a:lstStyle>
          <a:p>
            <a:fld id="{E9E6FDB6-6D2B-46C1-9FA1-D82906A37C3A}" type="slidenum">
              <a:rPr lang="zh-CN" altLang="en-US" smtClean="0"/>
              <a:pPr/>
              <a:t>‹#›</a:t>
            </a:fld>
            <a:endParaRPr lang="zh-CN" altLang="en-US" dirty="0"/>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602132" rtl="0" eaLnBrk="1" latinLnBrk="0" hangingPunct="1">
      <a:defRPr sz="790" kern="1200">
        <a:solidFill>
          <a:schemeClr val="tx1"/>
        </a:solidFill>
        <a:latin typeface="+mn-lt"/>
        <a:ea typeface="方正兰亭准黑简体" panose="02000000000000000000" pitchFamily="2" charset="-122"/>
        <a:cs typeface="+mn-cs"/>
      </a:defRPr>
    </a:lvl1pPr>
    <a:lvl2pPr marL="301066" algn="l" defTabSz="602132" rtl="0" eaLnBrk="1" latinLnBrk="0" hangingPunct="1">
      <a:defRPr sz="790" kern="1200">
        <a:solidFill>
          <a:schemeClr val="tx1"/>
        </a:solidFill>
        <a:latin typeface="+mn-lt"/>
        <a:ea typeface="方正兰亭准黑简体" panose="02000000000000000000" pitchFamily="2" charset="-122"/>
        <a:cs typeface="+mn-cs"/>
      </a:defRPr>
    </a:lvl2pPr>
    <a:lvl3pPr marL="602132" algn="l" defTabSz="602132" rtl="0" eaLnBrk="1" latinLnBrk="0" hangingPunct="1">
      <a:defRPr sz="790" kern="1200">
        <a:solidFill>
          <a:schemeClr val="tx1"/>
        </a:solidFill>
        <a:latin typeface="+mn-lt"/>
        <a:ea typeface="方正兰亭准黑简体" panose="02000000000000000000" pitchFamily="2" charset="-122"/>
        <a:cs typeface="+mn-cs"/>
      </a:defRPr>
    </a:lvl3pPr>
    <a:lvl4pPr marL="903199" algn="l" defTabSz="602132" rtl="0" eaLnBrk="1" latinLnBrk="0" hangingPunct="1">
      <a:defRPr sz="790" kern="1200">
        <a:solidFill>
          <a:schemeClr val="tx1"/>
        </a:solidFill>
        <a:latin typeface="+mn-lt"/>
        <a:ea typeface="方正兰亭准黑简体" panose="02000000000000000000" pitchFamily="2" charset="-122"/>
        <a:cs typeface="+mn-cs"/>
      </a:defRPr>
    </a:lvl4pPr>
    <a:lvl5pPr marL="1204265" algn="l" defTabSz="602132" rtl="0" eaLnBrk="1" latinLnBrk="0" hangingPunct="1">
      <a:defRPr sz="790" kern="1200">
        <a:solidFill>
          <a:schemeClr val="tx1"/>
        </a:solidFill>
        <a:latin typeface="+mn-lt"/>
        <a:ea typeface="方正兰亭准黑简体" panose="02000000000000000000" pitchFamily="2" charset="-122"/>
        <a:cs typeface="+mn-cs"/>
      </a:defRPr>
    </a:lvl5pPr>
    <a:lvl6pPr marL="1505331" algn="l" defTabSz="602132" rtl="0" eaLnBrk="1" latinLnBrk="0" hangingPunct="1">
      <a:defRPr sz="790" kern="1200">
        <a:solidFill>
          <a:schemeClr val="tx1"/>
        </a:solidFill>
        <a:latin typeface="+mn-lt"/>
        <a:ea typeface="+mn-ea"/>
        <a:cs typeface="+mn-cs"/>
      </a:defRPr>
    </a:lvl6pPr>
    <a:lvl7pPr marL="1806397" algn="l" defTabSz="602132" rtl="0" eaLnBrk="1" latinLnBrk="0" hangingPunct="1">
      <a:defRPr sz="790" kern="1200">
        <a:solidFill>
          <a:schemeClr val="tx1"/>
        </a:solidFill>
        <a:latin typeface="+mn-lt"/>
        <a:ea typeface="+mn-ea"/>
        <a:cs typeface="+mn-cs"/>
      </a:defRPr>
    </a:lvl7pPr>
    <a:lvl8pPr marL="2107463" algn="l" defTabSz="602132" rtl="0" eaLnBrk="1" latinLnBrk="0" hangingPunct="1">
      <a:defRPr sz="790" kern="1200">
        <a:solidFill>
          <a:schemeClr val="tx1"/>
        </a:solidFill>
        <a:latin typeface="+mn-lt"/>
        <a:ea typeface="+mn-ea"/>
        <a:cs typeface="+mn-cs"/>
      </a:defRPr>
    </a:lvl8pPr>
    <a:lvl9pPr marL="2408530" algn="l" defTabSz="602132" rtl="0" eaLnBrk="1" latinLnBrk="0" hangingPunct="1">
      <a:defRPr sz="7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71713" y="1143000"/>
            <a:ext cx="231457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F4101-22B4-4355-AAA3-E6E08A4E6C76}" type="slidenum">
              <a:rPr lang="zh-CN" altLang="en-US" smtClean="0">
                <a:solidFill>
                  <a:prstClr val="black"/>
                </a:solidFill>
                <a:latin typeface="方正兰亭准黑简体" panose="02000000000000000000" pitchFamily="2" charset="-122"/>
              </a:rPr>
              <a:pPr/>
              <a:t>1</a:t>
            </a:fld>
            <a:endParaRPr lang="zh-CN" altLang="en-US" dirty="0">
              <a:solidFill>
                <a:prstClr val="black"/>
              </a:solidFill>
              <a:latin typeface="方正兰亭准黑简体" panose="02000000000000000000" pitchFamily="2" charset="-122"/>
            </a:endParaRPr>
          </a:p>
        </p:txBody>
      </p:sp>
    </p:spTree>
    <p:extLst>
      <p:ext uri="{BB962C8B-B14F-4D97-AF65-F5344CB8AC3E}">
        <p14:creationId xmlns:p14="http://schemas.microsoft.com/office/powerpoint/2010/main" val="337700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71713" y="1143000"/>
            <a:ext cx="231457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F4101-22B4-4355-AAA3-E6E08A4E6C76}" type="slidenum">
              <a:rPr lang="zh-CN" altLang="en-US" smtClean="0">
                <a:solidFill>
                  <a:prstClr val="black"/>
                </a:solidFill>
                <a:latin typeface="方正兰亭准黑简体" panose="02000000000000000000" pitchFamily="2" charset="-122"/>
              </a:rPr>
              <a:pPr/>
              <a:t>37</a:t>
            </a:fld>
            <a:endParaRPr lang="zh-CN" altLang="en-US" dirty="0">
              <a:solidFill>
                <a:prstClr val="black"/>
              </a:solidFill>
              <a:latin typeface="方正兰亭准黑简体" panose="02000000000000000000" pitchFamily="2" charset="-122"/>
            </a:endParaRPr>
          </a:p>
        </p:txBody>
      </p:sp>
    </p:spTree>
    <p:extLst>
      <p:ext uri="{BB962C8B-B14F-4D97-AF65-F5344CB8AC3E}">
        <p14:creationId xmlns:p14="http://schemas.microsoft.com/office/powerpoint/2010/main" val="213795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p>
            <a:fld id="{C9E60F58-3108-4415-857A-6D0360DF626E}" type="datetimeFigureOut">
              <a:rPr lang="zh-CN" altLang="en-US" smtClean="0"/>
              <a:t>2022/10/11</a:t>
            </a:fld>
            <a:endParaRPr lang="zh-CN" altLang="en-US"/>
          </a:p>
        </p:txBody>
      </p:sp>
      <p:sp>
        <p:nvSpPr>
          <p:cNvPr id="5" name="KSO_FT"/>
          <p:cNvSpPr>
            <a:spLocks noGrp="1"/>
          </p:cNvSpPr>
          <p:nvPr>
            <p:ph type="ftr" sz="quarter" idx="11"/>
          </p:nvPr>
        </p:nvSpPr>
        <p:spPr/>
        <p:txBody>
          <a:bodyPr/>
          <a:lstStyle/>
          <a:p>
            <a:r>
              <a:rPr lang="en-US" altLang="zh-CN"/>
              <a:t>www.islide.cc</a:t>
            </a:r>
            <a:endParaRPr lang="zh-CN" altLang="en-US" dirty="0"/>
          </a:p>
        </p:txBody>
      </p:sp>
      <p:sp>
        <p:nvSpPr>
          <p:cNvPr id="6"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3" name="KSO_CT2"/>
          <p:cNvSpPr>
            <a:spLocks noGrp="1"/>
          </p:cNvSpPr>
          <p:nvPr>
            <p:ph type="subTitle" idx="1" hasCustomPrompt="1"/>
          </p:nvPr>
        </p:nvSpPr>
        <p:spPr>
          <a:xfrm rot="20204823">
            <a:off x="1370857" y="5212362"/>
            <a:ext cx="3024291" cy="488409"/>
          </a:xfrm>
          <a:noFill/>
        </p:spPr>
        <p:txBody>
          <a:bodyPr>
            <a:noAutofit/>
          </a:bodyPr>
          <a:lstStyle>
            <a:lvl1pPr marL="0" indent="0" algn="ctr">
              <a:buNone/>
              <a:defRPr sz="1058">
                <a:solidFill>
                  <a:schemeClr val="tx1">
                    <a:lumMod val="60000"/>
                    <a:lumOff val="40000"/>
                  </a:schemeClr>
                </a:solidFill>
              </a:defRPr>
            </a:lvl1pPr>
            <a:lvl2pPr marL="268834" indent="0" algn="ctr">
              <a:buNone/>
              <a:defRPr sz="1176"/>
            </a:lvl2pPr>
            <a:lvl3pPr marL="537667" indent="0" algn="ctr">
              <a:buNone/>
              <a:defRPr sz="1058"/>
            </a:lvl3pPr>
            <a:lvl4pPr marL="806501" indent="0" algn="ctr">
              <a:buNone/>
              <a:defRPr sz="941"/>
            </a:lvl4pPr>
            <a:lvl5pPr marL="1075334" indent="0" algn="ctr">
              <a:buNone/>
              <a:defRPr sz="941"/>
            </a:lvl5pPr>
            <a:lvl6pPr marL="1344168" indent="0" algn="ctr">
              <a:buNone/>
              <a:defRPr sz="941"/>
            </a:lvl6pPr>
            <a:lvl7pPr marL="1613002" indent="0" algn="ctr">
              <a:buNone/>
              <a:defRPr sz="941"/>
            </a:lvl7pPr>
            <a:lvl8pPr marL="1881835" indent="0" algn="ctr">
              <a:buNone/>
              <a:defRPr sz="941"/>
            </a:lvl8pPr>
            <a:lvl9pPr marL="2150669" indent="0" algn="ctr">
              <a:buNone/>
              <a:defRPr sz="941"/>
            </a:lvl9pPr>
          </a:lstStyle>
          <a:p>
            <a:r>
              <a:rPr lang="zh-CN" altLang="en-US" dirty="0"/>
              <a:t>单击此处添加您的副标题</a:t>
            </a:r>
          </a:p>
        </p:txBody>
      </p:sp>
      <p:sp>
        <p:nvSpPr>
          <p:cNvPr id="7" name="KSO_CT1"/>
          <p:cNvSpPr>
            <a:spLocks noGrp="1"/>
          </p:cNvSpPr>
          <p:nvPr>
            <p:ph type="title" hasCustomPrompt="1"/>
          </p:nvPr>
        </p:nvSpPr>
        <p:spPr>
          <a:xfrm rot="20204823">
            <a:off x="1114821" y="3510986"/>
            <a:ext cx="3024291" cy="1763891"/>
          </a:xfrm>
        </p:spPr>
        <p:txBody>
          <a:bodyPr>
            <a:noAutofit/>
          </a:bodyPr>
          <a:lstStyle>
            <a:lvl1pPr algn="ctr">
              <a:defRPr sz="2587">
                <a:solidFill>
                  <a:schemeClr val="accent1">
                    <a:lumMod val="75000"/>
                  </a:schemeClr>
                </a:solidFill>
                <a:latin typeface="Castellar" panose="020A0402060406010301" pitchFamily="18" charset="0"/>
              </a:defRPr>
            </a:lvl1pPr>
          </a:lstStyle>
          <a:p>
            <a:r>
              <a:rPr lang="zh-CN" altLang="en-US" dirty="0"/>
              <a:t>单击此处添加您的标题</a:t>
            </a:r>
          </a:p>
        </p:txBody>
      </p:sp>
    </p:spTree>
    <p:extLst>
      <p:ext uri="{BB962C8B-B14F-4D97-AF65-F5344CB8AC3E}">
        <p14:creationId xmlns:p14="http://schemas.microsoft.com/office/powerpoint/2010/main" val="671459918"/>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49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5" name="KSO_FT"/>
          <p:cNvSpPr>
            <a:spLocks noGrp="1"/>
          </p:cNvSpPr>
          <p:nvPr>
            <p:ph type="ftr" sz="quarter" idx="11"/>
          </p:nvPr>
        </p:nvSpPr>
        <p:spPr/>
        <p:txBody>
          <a:bodyPr/>
          <a:lstStyle/>
          <a:p>
            <a:r>
              <a:rPr lang="en-US" altLang="zh-CN"/>
              <a:t>www.islide.cc</a:t>
            </a:r>
            <a:endParaRPr lang="zh-CN" altLang="en-US" dirty="0"/>
          </a:p>
        </p:txBody>
      </p:sp>
      <p:sp>
        <p:nvSpPr>
          <p:cNvPr id="6"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99036367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4485698" y="381691"/>
            <a:ext cx="521506" cy="6075523"/>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932237" y="381691"/>
            <a:ext cx="3498696" cy="6075523"/>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5" name="KSO_FT"/>
          <p:cNvSpPr>
            <a:spLocks noGrp="1"/>
          </p:cNvSpPr>
          <p:nvPr>
            <p:ph type="ftr" sz="quarter" idx="11"/>
          </p:nvPr>
        </p:nvSpPr>
        <p:spPr/>
        <p:txBody>
          <a:bodyPr/>
          <a:lstStyle/>
          <a:p>
            <a:r>
              <a:rPr lang="en-US" altLang="zh-CN"/>
              <a:t>www.islide.cc</a:t>
            </a:r>
            <a:endParaRPr lang="zh-CN" altLang="en-US" dirty="0"/>
          </a:p>
        </p:txBody>
      </p:sp>
      <p:sp>
        <p:nvSpPr>
          <p:cNvPr id="6"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04107366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zh-CN" altLang="en-US" dirty="0"/>
              <a:t>单击此处添加目录页标题</a:t>
            </a:r>
          </a:p>
        </p:txBody>
      </p:sp>
      <p:sp>
        <p:nvSpPr>
          <p:cNvPr id="3" name="日期占位符 2"/>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9" name="目录条目"/>
          <p:cNvSpPr>
            <a:spLocks noGrp="1"/>
          </p:cNvSpPr>
          <p:nvPr>
            <p:ph type="body" sz="quarter" idx="13" hasCustomPrompt="1"/>
          </p:nvPr>
        </p:nvSpPr>
        <p:spPr>
          <a:xfrm>
            <a:off x="199712" y="1379921"/>
            <a:ext cx="4467597" cy="4537474"/>
          </a:xfrm>
          <a:effectLst/>
        </p:spPr>
        <p:txBody>
          <a:bodyPr>
            <a:normAutofit/>
          </a:bodyPr>
          <a:lstStyle>
            <a:lvl1pPr marL="302438" indent="-302438">
              <a:buClr>
                <a:schemeClr val="accent1">
                  <a:lumMod val="75000"/>
                </a:schemeClr>
              </a:buClr>
              <a:buSzPct val="100000"/>
              <a:buFont typeface="+mj-lt"/>
              <a:buAutoNum type="arabicPeriod"/>
              <a:defRPr sz="1646" b="0" cap="none" spc="0">
                <a:ln>
                  <a:noFill/>
                </a:ln>
                <a:solidFill>
                  <a:schemeClr val="accent1">
                    <a:lumMod val="75000"/>
                  </a:schemeClr>
                </a:solidFill>
                <a:effectLst/>
                <a:latin typeface="方正兰亭准黑简体" panose="02000000000000000000" pitchFamily="2" charset="-122"/>
                <a:ea typeface="方正兰亭准黑简体" panose="02000000000000000000" pitchFamily="2" charset="-122"/>
              </a:defRPr>
            </a:lvl1pPr>
          </a:lstStyle>
          <a:p>
            <a:pPr lvl="0"/>
            <a:r>
              <a:rPr lang="zh-CN" altLang="en-US" dirty="0"/>
              <a:t>单击此处添加目录条目</a:t>
            </a:r>
          </a:p>
        </p:txBody>
      </p:sp>
    </p:spTree>
    <p:extLst>
      <p:ext uri="{BB962C8B-B14F-4D97-AF65-F5344CB8AC3E}">
        <p14:creationId xmlns:p14="http://schemas.microsoft.com/office/powerpoint/2010/main" val="323693318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2181045" y="6717559"/>
            <a:ext cx="1283306" cy="215745"/>
          </a:xfrm>
        </p:spPr>
        <p:txBody>
          <a:bodyPr/>
          <a:lstStyle>
            <a:lvl1pPr algn="ctr">
              <a:defRPr sz="1400"/>
            </a:lvl1pPr>
          </a:lstStyle>
          <a:p>
            <a:fld id="{5DD3DB80-B894-403A-B48E-6FDC1A72010E}" type="slidenum">
              <a:rPr lang="zh-CN" altLang="en-US" smtClean="0"/>
              <a:pPr/>
              <a:t>‹#›</a:t>
            </a:fld>
            <a:endParaRPr lang="zh-CN" altLang="en-US" dirty="0"/>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4908" y="-127296"/>
            <a:ext cx="943195" cy="943195"/>
          </a:xfrm>
          <a:prstGeom prst="rect">
            <a:avLst/>
          </a:prstGeom>
        </p:spPr>
      </p:pic>
    </p:spTree>
    <p:extLst>
      <p:ext uri="{BB962C8B-B14F-4D97-AF65-F5344CB8AC3E}">
        <p14:creationId xmlns:p14="http://schemas.microsoft.com/office/powerpoint/2010/main" val="1373210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2181045" y="6717559"/>
            <a:ext cx="1283306" cy="215745"/>
          </a:xfrm>
        </p:spPr>
        <p:txBody>
          <a:bodyPr/>
          <a:lstStyle>
            <a:lvl1pPr algn="ctr">
              <a:defRPr sz="1400"/>
            </a:lvl1pPr>
          </a:lstStyle>
          <a:p>
            <a:fld id="{5DD3DB80-B894-403A-B48E-6FDC1A72010E}" type="slidenum">
              <a:rPr lang="zh-CN" altLang="en-US" smtClean="0"/>
              <a:pPr/>
              <a:t>‹#›</a:t>
            </a:fld>
            <a:endParaRPr lang="zh-CN" altLang="en-US" dirty="0"/>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4908" y="-127296"/>
            <a:ext cx="943195" cy="943195"/>
          </a:xfrm>
          <a:prstGeom prst="rect">
            <a:avLst/>
          </a:prstGeom>
        </p:spPr>
      </p:pic>
    </p:spTree>
    <p:extLst>
      <p:ext uri="{BB962C8B-B14F-4D97-AF65-F5344CB8AC3E}">
        <p14:creationId xmlns:p14="http://schemas.microsoft.com/office/powerpoint/2010/main" val="1419322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2181045" y="6717559"/>
            <a:ext cx="1283306" cy="215745"/>
          </a:xfrm>
        </p:spPr>
        <p:txBody>
          <a:bodyPr/>
          <a:lstStyle>
            <a:lvl1pPr algn="ctr">
              <a:defRPr sz="1400"/>
            </a:lvl1pPr>
          </a:lstStyle>
          <a:p>
            <a:fld id="{5DD3DB80-B894-403A-B48E-6FDC1A72010E}" type="slidenum">
              <a:rPr lang="zh-CN" altLang="en-US" smtClean="0"/>
              <a:pPr/>
              <a:t>‹#›</a:t>
            </a:fld>
            <a:endParaRPr lang="zh-CN" altLang="en-US" dirty="0"/>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4908" y="-127296"/>
            <a:ext cx="943195" cy="943195"/>
          </a:xfrm>
          <a:prstGeom prst="rect">
            <a:avLst/>
          </a:prstGeom>
        </p:spPr>
      </p:pic>
    </p:spTree>
    <p:extLst>
      <p:ext uri="{BB962C8B-B14F-4D97-AF65-F5344CB8AC3E}">
        <p14:creationId xmlns:p14="http://schemas.microsoft.com/office/powerpoint/2010/main" val="488157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
        <p:nvSpPr>
          <p:cNvPr id="20" name="标题 1"/>
          <p:cNvSpPr>
            <a:spLocks noGrp="1"/>
          </p:cNvSpPr>
          <p:nvPr>
            <p:ph type="title" hasCustomPrompt="1"/>
          </p:nvPr>
        </p:nvSpPr>
        <p:spPr>
          <a:xfrm>
            <a:off x="1688417" y="3275429"/>
            <a:ext cx="2000030" cy="686591"/>
          </a:xfrm>
          <a:prstGeom prst="rect">
            <a:avLst/>
          </a:prstGeom>
        </p:spPr>
        <p:txBody>
          <a:bodyPr anchor="ctr">
            <a:normAutofit/>
          </a:bodyPr>
          <a:lstStyle>
            <a:lvl1pPr algn="ctr">
              <a:defRPr sz="4267"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hasCustomPrompt="1"/>
          </p:nvPr>
        </p:nvSpPr>
        <p:spPr>
          <a:xfrm>
            <a:off x="1685871" y="4253839"/>
            <a:ext cx="2005122" cy="1061702"/>
          </a:xfrm>
        </p:spPr>
        <p:txBody>
          <a:bodyPr anchor="t">
            <a:normAutofit/>
          </a:bodyPr>
          <a:lstStyle>
            <a:lvl1pPr marL="0" indent="0" algn="ctr">
              <a:buNone/>
              <a:defRPr sz="1956">
                <a:solidFill>
                  <a:schemeClr val="tx1"/>
                </a:solidFill>
              </a:defRPr>
            </a:lvl1pPr>
            <a:lvl2pPr marL="812782" indent="0">
              <a:buNone/>
              <a:defRPr sz="3556">
                <a:solidFill>
                  <a:schemeClr val="tx1">
                    <a:tint val="75000"/>
                  </a:schemeClr>
                </a:solidFill>
              </a:defRPr>
            </a:lvl2pPr>
            <a:lvl3pPr marL="1625558" indent="0">
              <a:buNone/>
              <a:defRPr sz="3202">
                <a:solidFill>
                  <a:schemeClr val="tx1">
                    <a:tint val="75000"/>
                  </a:schemeClr>
                </a:solidFill>
              </a:defRPr>
            </a:lvl3pPr>
            <a:lvl4pPr marL="2438342" indent="0">
              <a:buNone/>
              <a:defRPr sz="2844">
                <a:solidFill>
                  <a:schemeClr val="tx1">
                    <a:tint val="75000"/>
                  </a:schemeClr>
                </a:solidFill>
              </a:defRPr>
            </a:lvl4pPr>
            <a:lvl5pPr marL="3251120" indent="0">
              <a:buNone/>
              <a:defRPr sz="2844">
                <a:solidFill>
                  <a:schemeClr val="tx1">
                    <a:tint val="75000"/>
                  </a:schemeClr>
                </a:solidFill>
              </a:defRPr>
            </a:lvl5pPr>
            <a:lvl6pPr marL="4063900" indent="0">
              <a:buNone/>
              <a:defRPr sz="2844">
                <a:solidFill>
                  <a:schemeClr val="tx1">
                    <a:tint val="75000"/>
                  </a:schemeClr>
                </a:solidFill>
              </a:defRPr>
            </a:lvl6pPr>
            <a:lvl7pPr marL="4876676" indent="0">
              <a:buNone/>
              <a:defRPr sz="2844">
                <a:solidFill>
                  <a:schemeClr val="tx1">
                    <a:tint val="75000"/>
                  </a:schemeClr>
                </a:solidFill>
              </a:defRPr>
            </a:lvl7pPr>
            <a:lvl8pPr marL="5689458" indent="0">
              <a:buNone/>
              <a:defRPr sz="2844">
                <a:solidFill>
                  <a:schemeClr val="tx1">
                    <a:tint val="75000"/>
                  </a:schemeClr>
                </a:solidFill>
              </a:defRPr>
            </a:lvl8pPr>
            <a:lvl9pPr marL="6502239" indent="0">
              <a:buNone/>
              <a:defRPr sz="2844">
                <a:solidFill>
                  <a:schemeClr val="tx1">
                    <a:tint val="75000"/>
                  </a:schemeClr>
                </a:solidFill>
              </a:defRPr>
            </a:lvl9pPr>
          </a:lstStyle>
          <a:p>
            <a:pPr lvl="0"/>
            <a:r>
              <a:rPr lang="en-US" altLang="zh-CN" dirty="0"/>
              <a:t>Edit Master text styles</a:t>
            </a:r>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03265" y="1173285"/>
            <a:ext cx="4570334" cy="2495926"/>
          </a:xfrm>
        </p:spPr>
        <p:txBody>
          <a:bodyPr anchor="b"/>
          <a:lstStyle>
            <a:lvl1pPr algn="ctr">
              <a:defRPr sz="3528"/>
            </a:lvl1pPr>
          </a:lstStyle>
          <a:p>
            <a:r>
              <a:rPr lang="zh-CN" altLang="en-US"/>
              <a:t>单击此处编辑母版标题样式</a:t>
            </a:r>
            <a:endParaRPr lang="en-US" dirty="0"/>
          </a:p>
        </p:txBody>
      </p:sp>
      <p:sp>
        <p:nvSpPr>
          <p:cNvPr id="3" name="Subtitle 2"/>
          <p:cNvSpPr>
            <a:spLocks noGrp="1"/>
          </p:cNvSpPr>
          <p:nvPr>
            <p:ph type="subTitle" idx="1"/>
          </p:nvPr>
        </p:nvSpPr>
        <p:spPr>
          <a:xfrm>
            <a:off x="672108" y="3765464"/>
            <a:ext cx="4032647" cy="1730885"/>
          </a:xfrm>
        </p:spPr>
        <p:txBody>
          <a:bodyPr/>
          <a:lstStyle>
            <a:lvl1pPr marL="0" indent="0" algn="ctr">
              <a:buNone/>
              <a:defRPr sz="1411"/>
            </a:lvl1pPr>
            <a:lvl2pPr marL="268834" indent="0" algn="ctr">
              <a:buNone/>
              <a:defRPr sz="1176"/>
            </a:lvl2pPr>
            <a:lvl3pPr marL="537667" indent="0" algn="ctr">
              <a:buNone/>
              <a:defRPr sz="1058"/>
            </a:lvl3pPr>
            <a:lvl4pPr marL="806501" indent="0" algn="ctr">
              <a:buNone/>
              <a:defRPr sz="941"/>
            </a:lvl4pPr>
            <a:lvl5pPr marL="1075334" indent="0" algn="ctr">
              <a:buNone/>
              <a:defRPr sz="941"/>
            </a:lvl5pPr>
            <a:lvl6pPr marL="1344168" indent="0" algn="ctr">
              <a:buNone/>
              <a:defRPr sz="941"/>
            </a:lvl6pPr>
            <a:lvl7pPr marL="1613002" indent="0" algn="ctr">
              <a:buNone/>
              <a:defRPr sz="941"/>
            </a:lvl7pPr>
            <a:lvl8pPr marL="1881835" indent="0" algn="ctr">
              <a:buNone/>
              <a:defRPr sz="941"/>
            </a:lvl8pPr>
            <a:lvl9pPr marL="2150669" indent="0" algn="ctr">
              <a:buNone/>
              <a:defRPr sz="941"/>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71679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8482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66859" y="1787311"/>
            <a:ext cx="4637544" cy="2982167"/>
          </a:xfrm>
        </p:spPr>
        <p:txBody>
          <a:bodyPr anchor="b"/>
          <a:lstStyle>
            <a:lvl1pPr>
              <a:defRPr sz="3528"/>
            </a:lvl1pPr>
          </a:lstStyle>
          <a:p>
            <a:r>
              <a:rPr lang="zh-CN" altLang="en-US"/>
              <a:t>单击此处编辑母版标题样式</a:t>
            </a:r>
            <a:endParaRPr lang="en-US" dirty="0"/>
          </a:p>
        </p:txBody>
      </p:sp>
      <p:sp>
        <p:nvSpPr>
          <p:cNvPr id="3" name="Text Placeholder 2"/>
          <p:cNvSpPr>
            <a:spLocks noGrp="1"/>
          </p:cNvSpPr>
          <p:nvPr>
            <p:ph type="body" idx="1"/>
          </p:nvPr>
        </p:nvSpPr>
        <p:spPr>
          <a:xfrm>
            <a:off x="366859" y="4797690"/>
            <a:ext cx="4637544" cy="1568251"/>
          </a:xfrm>
        </p:spPr>
        <p:txBody>
          <a:bodyPr/>
          <a:lstStyle>
            <a:lvl1pPr marL="0" indent="0">
              <a:buNone/>
              <a:defRPr sz="1411">
                <a:solidFill>
                  <a:schemeClr val="tx1"/>
                </a:solidFill>
              </a:defRPr>
            </a:lvl1pPr>
            <a:lvl2pPr marL="268834" indent="0">
              <a:buNone/>
              <a:defRPr sz="1176">
                <a:solidFill>
                  <a:schemeClr val="tx1">
                    <a:tint val="75000"/>
                  </a:schemeClr>
                </a:solidFill>
              </a:defRPr>
            </a:lvl2pPr>
            <a:lvl3pPr marL="537667" indent="0">
              <a:buNone/>
              <a:defRPr sz="1058">
                <a:solidFill>
                  <a:schemeClr val="tx1">
                    <a:tint val="75000"/>
                  </a:schemeClr>
                </a:solidFill>
              </a:defRPr>
            </a:lvl3pPr>
            <a:lvl4pPr marL="806501" indent="0">
              <a:buNone/>
              <a:defRPr sz="941">
                <a:solidFill>
                  <a:schemeClr val="tx1">
                    <a:tint val="75000"/>
                  </a:schemeClr>
                </a:solidFill>
              </a:defRPr>
            </a:lvl4pPr>
            <a:lvl5pPr marL="1075334" indent="0">
              <a:buNone/>
              <a:defRPr sz="941">
                <a:solidFill>
                  <a:schemeClr val="tx1">
                    <a:tint val="75000"/>
                  </a:schemeClr>
                </a:solidFill>
              </a:defRPr>
            </a:lvl5pPr>
            <a:lvl6pPr marL="1344168" indent="0">
              <a:buNone/>
              <a:defRPr sz="941">
                <a:solidFill>
                  <a:schemeClr val="tx1">
                    <a:tint val="75000"/>
                  </a:schemeClr>
                </a:solidFill>
              </a:defRPr>
            </a:lvl6pPr>
            <a:lvl7pPr marL="1613002" indent="0">
              <a:buNone/>
              <a:defRPr sz="941">
                <a:solidFill>
                  <a:schemeClr val="tx1">
                    <a:tint val="75000"/>
                  </a:schemeClr>
                </a:solidFill>
              </a:defRPr>
            </a:lvl7pPr>
            <a:lvl8pPr marL="1881835" indent="0">
              <a:buNone/>
              <a:defRPr sz="941">
                <a:solidFill>
                  <a:schemeClr val="tx1">
                    <a:tint val="75000"/>
                  </a:schemeClr>
                </a:solidFill>
              </a:defRPr>
            </a:lvl8pPr>
            <a:lvl9pPr marL="2150669" indent="0">
              <a:buNone/>
              <a:defRPr sz="94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962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5" name="KSO_FT"/>
          <p:cNvSpPr>
            <a:spLocks noGrp="1"/>
          </p:cNvSpPr>
          <p:nvPr>
            <p:ph type="ftr" sz="quarter" idx="11"/>
          </p:nvPr>
        </p:nvSpPr>
        <p:spPr/>
        <p:txBody>
          <a:bodyPr/>
          <a:lstStyle/>
          <a:p>
            <a:r>
              <a:rPr lang="en-US" altLang="zh-CN"/>
              <a:t>www.islide.cc</a:t>
            </a:r>
            <a:endParaRPr lang="zh-CN" altLang="en-US" dirty="0"/>
          </a:p>
        </p:txBody>
      </p:sp>
      <p:sp>
        <p:nvSpPr>
          <p:cNvPr id="6"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4170605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69659" y="1908454"/>
            <a:ext cx="2285167" cy="45487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2722037" y="1908454"/>
            <a:ext cx="2285167" cy="45487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1713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70360" y="381693"/>
            <a:ext cx="4637544" cy="1385704"/>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370360" y="1757438"/>
            <a:ext cx="2274665" cy="861293"/>
          </a:xfrm>
        </p:spPr>
        <p:txBody>
          <a:bodyPr anchor="b"/>
          <a:lstStyle>
            <a:lvl1pPr marL="0" indent="0">
              <a:buNone/>
              <a:defRPr sz="1411"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zh-CN" altLang="en-US"/>
              <a:t>单击此处编辑母版文本样式</a:t>
            </a:r>
          </a:p>
        </p:txBody>
      </p:sp>
      <p:sp>
        <p:nvSpPr>
          <p:cNvPr id="4" name="Content Placeholder 3"/>
          <p:cNvSpPr>
            <a:spLocks noGrp="1"/>
          </p:cNvSpPr>
          <p:nvPr>
            <p:ph sz="half" idx="2"/>
          </p:nvPr>
        </p:nvSpPr>
        <p:spPr>
          <a:xfrm>
            <a:off x="370360" y="2618731"/>
            <a:ext cx="2274665" cy="38517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2722037" y="1757438"/>
            <a:ext cx="2285867" cy="861293"/>
          </a:xfrm>
        </p:spPr>
        <p:txBody>
          <a:bodyPr anchor="b"/>
          <a:lstStyle>
            <a:lvl1pPr marL="0" indent="0">
              <a:buNone/>
              <a:defRPr sz="1411"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zh-CN" altLang="en-US"/>
              <a:t>单击此处编辑母版文本样式</a:t>
            </a:r>
          </a:p>
        </p:txBody>
      </p:sp>
      <p:sp>
        <p:nvSpPr>
          <p:cNvPr id="6" name="Content Placeholder 5"/>
          <p:cNvSpPr>
            <a:spLocks noGrp="1"/>
          </p:cNvSpPr>
          <p:nvPr>
            <p:ph sz="quarter" idx="4"/>
          </p:nvPr>
        </p:nvSpPr>
        <p:spPr>
          <a:xfrm>
            <a:off x="2722037" y="2618731"/>
            <a:ext cx="2285867" cy="38517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0595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0553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906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70360" y="477943"/>
            <a:ext cx="1734178" cy="1672802"/>
          </a:xfrm>
        </p:spPr>
        <p:txBody>
          <a:bodyPr anchor="b"/>
          <a:lstStyle>
            <a:lvl1pPr>
              <a:defRPr sz="1882"/>
            </a:lvl1pPr>
          </a:lstStyle>
          <a:p>
            <a:r>
              <a:rPr lang="zh-CN" altLang="en-US"/>
              <a:t>单击此处编辑母版标题样式</a:t>
            </a:r>
            <a:endParaRPr lang="en-US" dirty="0"/>
          </a:p>
        </p:txBody>
      </p:sp>
      <p:sp>
        <p:nvSpPr>
          <p:cNvPr id="3" name="Content Placeholder 2"/>
          <p:cNvSpPr>
            <a:spLocks noGrp="1"/>
          </p:cNvSpPr>
          <p:nvPr>
            <p:ph idx="1"/>
          </p:nvPr>
        </p:nvSpPr>
        <p:spPr>
          <a:xfrm>
            <a:off x="2285867" y="1032226"/>
            <a:ext cx="2722037" cy="5094743"/>
          </a:xfrm>
        </p:spPr>
        <p:txBody>
          <a:bodyPr/>
          <a:lstStyle>
            <a:lvl1pPr>
              <a:defRPr sz="1882"/>
            </a:lvl1pPr>
            <a:lvl2pPr>
              <a:defRPr sz="1646"/>
            </a:lvl2pPr>
            <a:lvl3pPr>
              <a:defRPr sz="1411"/>
            </a:lvl3pPr>
            <a:lvl4pPr>
              <a:defRPr sz="1176"/>
            </a:lvl4pPr>
            <a:lvl5pPr>
              <a:defRPr sz="1176"/>
            </a:lvl5pPr>
            <a:lvl6pPr>
              <a:defRPr sz="1176"/>
            </a:lvl6pPr>
            <a:lvl7pPr>
              <a:defRPr sz="1176"/>
            </a:lvl7pPr>
            <a:lvl8pPr>
              <a:defRPr sz="1176"/>
            </a:lvl8pPr>
            <a:lvl9pPr>
              <a:defRPr sz="117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70360" y="2150745"/>
            <a:ext cx="1734178" cy="3984521"/>
          </a:xfrm>
        </p:spPr>
        <p:txBody>
          <a:bodyPr/>
          <a:lstStyle>
            <a:lvl1pPr marL="0" indent="0">
              <a:buNone/>
              <a:defRPr sz="941"/>
            </a:lvl1pPr>
            <a:lvl2pPr marL="268834" indent="0">
              <a:buNone/>
              <a:defRPr sz="823"/>
            </a:lvl2pPr>
            <a:lvl3pPr marL="537667" indent="0">
              <a:buNone/>
              <a:defRPr sz="706"/>
            </a:lvl3pPr>
            <a:lvl4pPr marL="806501" indent="0">
              <a:buNone/>
              <a:defRPr sz="588"/>
            </a:lvl4pPr>
            <a:lvl5pPr marL="1075334" indent="0">
              <a:buNone/>
              <a:defRPr sz="588"/>
            </a:lvl5pPr>
            <a:lvl6pPr marL="1344168" indent="0">
              <a:buNone/>
              <a:defRPr sz="588"/>
            </a:lvl6pPr>
            <a:lvl7pPr marL="1613002" indent="0">
              <a:buNone/>
              <a:defRPr sz="588"/>
            </a:lvl7pPr>
            <a:lvl8pPr marL="1881835" indent="0">
              <a:buNone/>
              <a:defRPr sz="588"/>
            </a:lvl8pPr>
            <a:lvl9pPr marL="2150669" indent="0">
              <a:buNone/>
              <a:defRPr sz="58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7748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70360" y="477943"/>
            <a:ext cx="1734178" cy="1672802"/>
          </a:xfrm>
        </p:spPr>
        <p:txBody>
          <a:bodyPr anchor="b"/>
          <a:lstStyle>
            <a:lvl1pPr>
              <a:defRPr sz="1882"/>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285867" y="1032226"/>
            <a:ext cx="2722037" cy="5094743"/>
          </a:xfrm>
        </p:spPr>
        <p:txBody>
          <a:bodyPr anchor="t"/>
          <a:lstStyle>
            <a:lvl1pPr marL="0" indent="0">
              <a:buNone/>
              <a:defRPr sz="1882"/>
            </a:lvl1pPr>
            <a:lvl2pPr marL="268834" indent="0">
              <a:buNone/>
              <a:defRPr sz="1646"/>
            </a:lvl2pPr>
            <a:lvl3pPr marL="537667" indent="0">
              <a:buNone/>
              <a:defRPr sz="1411"/>
            </a:lvl3pPr>
            <a:lvl4pPr marL="806501" indent="0">
              <a:buNone/>
              <a:defRPr sz="1176"/>
            </a:lvl4pPr>
            <a:lvl5pPr marL="1075334" indent="0">
              <a:buNone/>
              <a:defRPr sz="1176"/>
            </a:lvl5pPr>
            <a:lvl6pPr marL="1344168" indent="0">
              <a:buNone/>
              <a:defRPr sz="1176"/>
            </a:lvl6pPr>
            <a:lvl7pPr marL="1613002" indent="0">
              <a:buNone/>
              <a:defRPr sz="1176"/>
            </a:lvl7pPr>
            <a:lvl8pPr marL="1881835" indent="0">
              <a:buNone/>
              <a:defRPr sz="1176"/>
            </a:lvl8pPr>
            <a:lvl9pPr marL="2150669" indent="0">
              <a:buNone/>
              <a:defRPr sz="1176"/>
            </a:lvl9pPr>
          </a:lstStyle>
          <a:p>
            <a:r>
              <a:rPr lang="zh-CN" altLang="en-US"/>
              <a:t>单击图标添加图片</a:t>
            </a:r>
            <a:endParaRPr lang="en-US" dirty="0"/>
          </a:p>
        </p:txBody>
      </p:sp>
      <p:sp>
        <p:nvSpPr>
          <p:cNvPr id="4" name="Text Placeholder 3"/>
          <p:cNvSpPr>
            <a:spLocks noGrp="1"/>
          </p:cNvSpPr>
          <p:nvPr>
            <p:ph type="body" sz="half" idx="2"/>
          </p:nvPr>
        </p:nvSpPr>
        <p:spPr>
          <a:xfrm>
            <a:off x="370360" y="2150745"/>
            <a:ext cx="1734178" cy="3984521"/>
          </a:xfrm>
        </p:spPr>
        <p:txBody>
          <a:bodyPr/>
          <a:lstStyle>
            <a:lvl1pPr marL="0" indent="0">
              <a:buNone/>
              <a:defRPr sz="941"/>
            </a:lvl1pPr>
            <a:lvl2pPr marL="268834" indent="0">
              <a:buNone/>
              <a:defRPr sz="823"/>
            </a:lvl2pPr>
            <a:lvl3pPr marL="537667" indent="0">
              <a:buNone/>
              <a:defRPr sz="706"/>
            </a:lvl3pPr>
            <a:lvl4pPr marL="806501" indent="0">
              <a:buNone/>
              <a:defRPr sz="588"/>
            </a:lvl4pPr>
            <a:lvl5pPr marL="1075334" indent="0">
              <a:buNone/>
              <a:defRPr sz="588"/>
            </a:lvl5pPr>
            <a:lvl6pPr marL="1344168" indent="0">
              <a:buNone/>
              <a:defRPr sz="588"/>
            </a:lvl6pPr>
            <a:lvl7pPr marL="1613002" indent="0">
              <a:buNone/>
              <a:defRPr sz="588"/>
            </a:lvl7pPr>
            <a:lvl8pPr marL="1881835" indent="0">
              <a:buNone/>
              <a:defRPr sz="588"/>
            </a:lvl8pPr>
            <a:lvl9pPr marL="2150669" indent="0">
              <a:buNone/>
              <a:defRPr sz="58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4888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3755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47818" y="381691"/>
            <a:ext cx="1159386" cy="6075523"/>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69660" y="381691"/>
            <a:ext cx="3410947" cy="607552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9636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03265" y="1173285"/>
            <a:ext cx="4570334" cy="2495926"/>
          </a:xfrm>
        </p:spPr>
        <p:txBody>
          <a:bodyPr anchor="b"/>
          <a:lstStyle>
            <a:lvl1pPr algn="ctr">
              <a:defRPr sz="3528"/>
            </a:lvl1pPr>
          </a:lstStyle>
          <a:p>
            <a:r>
              <a:rPr lang="zh-CN" altLang="en-US"/>
              <a:t>单击此处编辑母版标题样式</a:t>
            </a:r>
            <a:endParaRPr lang="en-US" dirty="0"/>
          </a:p>
        </p:txBody>
      </p:sp>
      <p:sp>
        <p:nvSpPr>
          <p:cNvPr id="3" name="Subtitle 2"/>
          <p:cNvSpPr>
            <a:spLocks noGrp="1"/>
          </p:cNvSpPr>
          <p:nvPr>
            <p:ph type="subTitle" idx="1"/>
          </p:nvPr>
        </p:nvSpPr>
        <p:spPr>
          <a:xfrm>
            <a:off x="672108" y="3765464"/>
            <a:ext cx="4032647" cy="1730885"/>
          </a:xfrm>
        </p:spPr>
        <p:txBody>
          <a:bodyPr/>
          <a:lstStyle>
            <a:lvl1pPr marL="0" indent="0" algn="ctr">
              <a:buNone/>
              <a:defRPr sz="1411"/>
            </a:lvl1pPr>
            <a:lvl2pPr marL="268834" indent="0" algn="ctr">
              <a:buNone/>
              <a:defRPr sz="1176"/>
            </a:lvl2pPr>
            <a:lvl3pPr marL="537667" indent="0" algn="ctr">
              <a:buNone/>
              <a:defRPr sz="1058"/>
            </a:lvl3pPr>
            <a:lvl4pPr marL="806501" indent="0" algn="ctr">
              <a:buNone/>
              <a:defRPr sz="941"/>
            </a:lvl4pPr>
            <a:lvl5pPr marL="1075334" indent="0" algn="ctr">
              <a:buNone/>
              <a:defRPr sz="941"/>
            </a:lvl5pPr>
            <a:lvl6pPr marL="1344168" indent="0" algn="ctr">
              <a:buNone/>
              <a:defRPr sz="941"/>
            </a:lvl6pPr>
            <a:lvl7pPr marL="1613002" indent="0" algn="ctr">
              <a:buNone/>
              <a:defRPr sz="941"/>
            </a:lvl7pPr>
            <a:lvl8pPr marL="1881835" indent="0" algn="ctr">
              <a:buNone/>
              <a:defRPr sz="941"/>
            </a:lvl8pPr>
            <a:lvl9pPr marL="2150669" indent="0" algn="ctr">
              <a:buNone/>
              <a:defRPr sz="941"/>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9626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901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925549" y="2124192"/>
            <a:ext cx="3525766" cy="1291111"/>
          </a:xfrm>
        </p:spPr>
        <p:txBody>
          <a:bodyPr anchor="b">
            <a:normAutofit/>
          </a:bodyPr>
          <a:lstStyle>
            <a:lvl1pPr algn="ctr">
              <a:defRPr sz="2117"/>
            </a:lvl1pPr>
          </a:lstStyle>
          <a:p>
            <a:r>
              <a:rPr lang="zh-CN" altLang="en-US" dirty="0"/>
              <a:t>此处添加您的标题</a:t>
            </a:r>
            <a:endParaRPr lang="en-US" dirty="0"/>
          </a:p>
        </p:txBody>
      </p:sp>
      <p:sp>
        <p:nvSpPr>
          <p:cNvPr id="3" name="KSO_ST2"/>
          <p:cNvSpPr>
            <a:spLocks noGrp="1"/>
          </p:cNvSpPr>
          <p:nvPr>
            <p:ph type="body" idx="1" hasCustomPrompt="1"/>
          </p:nvPr>
        </p:nvSpPr>
        <p:spPr>
          <a:xfrm>
            <a:off x="925549" y="3443516"/>
            <a:ext cx="3525766" cy="498378"/>
          </a:xfrm>
          <a:blipFill dpi="0" rotWithShape="1">
            <a:blip r:embed="rId2"/>
            <a:srcRect/>
            <a:stretch>
              <a:fillRect t="-1000" b="2000"/>
            </a:stretch>
          </a:blipFill>
        </p:spPr>
        <p:txBody>
          <a:bodyPr anchor="ctr">
            <a:normAutofit/>
          </a:bodyPr>
          <a:lstStyle>
            <a:lvl1pPr marL="0" indent="0" algn="ctr">
              <a:buNone/>
              <a:defRPr sz="941">
                <a:solidFill>
                  <a:schemeClr val="tx1"/>
                </a:solidFill>
              </a:defRPr>
            </a:lvl1pPr>
            <a:lvl2pPr marL="268834" indent="0">
              <a:buNone/>
              <a:defRPr sz="1176">
                <a:solidFill>
                  <a:schemeClr val="tx1">
                    <a:tint val="75000"/>
                  </a:schemeClr>
                </a:solidFill>
              </a:defRPr>
            </a:lvl2pPr>
            <a:lvl3pPr marL="537667" indent="0">
              <a:buNone/>
              <a:defRPr sz="1058">
                <a:solidFill>
                  <a:schemeClr val="tx1">
                    <a:tint val="75000"/>
                  </a:schemeClr>
                </a:solidFill>
              </a:defRPr>
            </a:lvl3pPr>
            <a:lvl4pPr marL="806501" indent="0">
              <a:buNone/>
              <a:defRPr sz="941">
                <a:solidFill>
                  <a:schemeClr val="tx1">
                    <a:tint val="75000"/>
                  </a:schemeClr>
                </a:solidFill>
              </a:defRPr>
            </a:lvl4pPr>
            <a:lvl5pPr marL="1075334" indent="0">
              <a:buNone/>
              <a:defRPr sz="941">
                <a:solidFill>
                  <a:schemeClr val="tx1">
                    <a:tint val="75000"/>
                  </a:schemeClr>
                </a:solidFill>
              </a:defRPr>
            </a:lvl5pPr>
            <a:lvl6pPr marL="1344168" indent="0">
              <a:buNone/>
              <a:defRPr sz="941">
                <a:solidFill>
                  <a:schemeClr val="tx1">
                    <a:tint val="75000"/>
                  </a:schemeClr>
                </a:solidFill>
              </a:defRPr>
            </a:lvl6pPr>
            <a:lvl7pPr marL="1613002" indent="0">
              <a:buNone/>
              <a:defRPr sz="941">
                <a:solidFill>
                  <a:schemeClr val="tx1">
                    <a:tint val="75000"/>
                  </a:schemeClr>
                </a:solidFill>
              </a:defRPr>
            </a:lvl7pPr>
            <a:lvl8pPr marL="1881835" indent="0">
              <a:buNone/>
              <a:defRPr sz="941">
                <a:solidFill>
                  <a:schemeClr val="tx1">
                    <a:tint val="75000"/>
                  </a:schemeClr>
                </a:solidFill>
              </a:defRPr>
            </a:lvl8pPr>
            <a:lvl9pPr marL="2150669" indent="0">
              <a:buNone/>
              <a:defRPr sz="941">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43696873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66859" y="1787311"/>
            <a:ext cx="4637544" cy="2982167"/>
          </a:xfrm>
        </p:spPr>
        <p:txBody>
          <a:bodyPr anchor="b"/>
          <a:lstStyle>
            <a:lvl1pPr>
              <a:defRPr sz="3528"/>
            </a:lvl1pPr>
          </a:lstStyle>
          <a:p>
            <a:r>
              <a:rPr lang="zh-CN" altLang="en-US"/>
              <a:t>单击此处编辑母版标题样式</a:t>
            </a:r>
            <a:endParaRPr lang="en-US" dirty="0"/>
          </a:p>
        </p:txBody>
      </p:sp>
      <p:sp>
        <p:nvSpPr>
          <p:cNvPr id="3" name="Text Placeholder 2"/>
          <p:cNvSpPr>
            <a:spLocks noGrp="1"/>
          </p:cNvSpPr>
          <p:nvPr>
            <p:ph type="body" idx="1"/>
          </p:nvPr>
        </p:nvSpPr>
        <p:spPr>
          <a:xfrm>
            <a:off x="366859" y="4797690"/>
            <a:ext cx="4637544" cy="1568251"/>
          </a:xfrm>
        </p:spPr>
        <p:txBody>
          <a:bodyPr/>
          <a:lstStyle>
            <a:lvl1pPr marL="0" indent="0">
              <a:buNone/>
              <a:defRPr sz="1411">
                <a:solidFill>
                  <a:schemeClr val="tx1"/>
                </a:solidFill>
              </a:defRPr>
            </a:lvl1pPr>
            <a:lvl2pPr marL="268834" indent="0">
              <a:buNone/>
              <a:defRPr sz="1176">
                <a:solidFill>
                  <a:schemeClr val="tx1">
                    <a:tint val="75000"/>
                  </a:schemeClr>
                </a:solidFill>
              </a:defRPr>
            </a:lvl2pPr>
            <a:lvl3pPr marL="537667" indent="0">
              <a:buNone/>
              <a:defRPr sz="1058">
                <a:solidFill>
                  <a:schemeClr val="tx1">
                    <a:tint val="75000"/>
                  </a:schemeClr>
                </a:solidFill>
              </a:defRPr>
            </a:lvl3pPr>
            <a:lvl4pPr marL="806501" indent="0">
              <a:buNone/>
              <a:defRPr sz="941">
                <a:solidFill>
                  <a:schemeClr val="tx1">
                    <a:tint val="75000"/>
                  </a:schemeClr>
                </a:solidFill>
              </a:defRPr>
            </a:lvl4pPr>
            <a:lvl5pPr marL="1075334" indent="0">
              <a:buNone/>
              <a:defRPr sz="941">
                <a:solidFill>
                  <a:schemeClr val="tx1">
                    <a:tint val="75000"/>
                  </a:schemeClr>
                </a:solidFill>
              </a:defRPr>
            </a:lvl5pPr>
            <a:lvl6pPr marL="1344168" indent="0">
              <a:buNone/>
              <a:defRPr sz="941">
                <a:solidFill>
                  <a:schemeClr val="tx1">
                    <a:tint val="75000"/>
                  </a:schemeClr>
                </a:solidFill>
              </a:defRPr>
            </a:lvl6pPr>
            <a:lvl7pPr marL="1613002" indent="0">
              <a:buNone/>
              <a:defRPr sz="941">
                <a:solidFill>
                  <a:schemeClr val="tx1">
                    <a:tint val="75000"/>
                  </a:schemeClr>
                </a:solidFill>
              </a:defRPr>
            </a:lvl7pPr>
            <a:lvl8pPr marL="1881835" indent="0">
              <a:buNone/>
              <a:defRPr sz="941">
                <a:solidFill>
                  <a:schemeClr val="tx1">
                    <a:tint val="75000"/>
                  </a:schemeClr>
                </a:solidFill>
              </a:defRPr>
            </a:lvl8pPr>
            <a:lvl9pPr marL="2150669" indent="0">
              <a:buNone/>
              <a:defRPr sz="94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0723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69659" y="1908454"/>
            <a:ext cx="2285167" cy="45487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2722037" y="1908454"/>
            <a:ext cx="2285167" cy="45487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1952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70360" y="381693"/>
            <a:ext cx="4637544" cy="1385704"/>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370360" y="1757438"/>
            <a:ext cx="2274665" cy="861293"/>
          </a:xfrm>
        </p:spPr>
        <p:txBody>
          <a:bodyPr anchor="b"/>
          <a:lstStyle>
            <a:lvl1pPr marL="0" indent="0">
              <a:buNone/>
              <a:defRPr sz="1411"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zh-CN" altLang="en-US"/>
              <a:t>单击此处编辑母版文本样式</a:t>
            </a:r>
          </a:p>
        </p:txBody>
      </p:sp>
      <p:sp>
        <p:nvSpPr>
          <p:cNvPr id="4" name="Content Placeholder 3"/>
          <p:cNvSpPr>
            <a:spLocks noGrp="1"/>
          </p:cNvSpPr>
          <p:nvPr>
            <p:ph sz="half" idx="2"/>
          </p:nvPr>
        </p:nvSpPr>
        <p:spPr>
          <a:xfrm>
            <a:off x="370360" y="2618731"/>
            <a:ext cx="2274665" cy="38517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2722037" y="1757438"/>
            <a:ext cx="2285867" cy="861293"/>
          </a:xfrm>
        </p:spPr>
        <p:txBody>
          <a:bodyPr anchor="b"/>
          <a:lstStyle>
            <a:lvl1pPr marL="0" indent="0">
              <a:buNone/>
              <a:defRPr sz="1411"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zh-CN" altLang="en-US"/>
              <a:t>单击此处编辑母版文本样式</a:t>
            </a:r>
          </a:p>
        </p:txBody>
      </p:sp>
      <p:sp>
        <p:nvSpPr>
          <p:cNvPr id="6" name="Content Placeholder 5"/>
          <p:cNvSpPr>
            <a:spLocks noGrp="1"/>
          </p:cNvSpPr>
          <p:nvPr>
            <p:ph sz="quarter" idx="4"/>
          </p:nvPr>
        </p:nvSpPr>
        <p:spPr>
          <a:xfrm>
            <a:off x="2722037" y="2618731"/>
            <a:ext cx="2285867" cy="38517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7504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4392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5693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70360" y="477943"/>
            <a:ext cx="1734178" cy="1672802"/>
          </a:xfrm>
        </p:spPr>
        <p:txBody>
          <a:bodyPr anchor="b"/>
          <a:lstStyle>
            <a:lvl1pPr>
              <a:defRPr sz="1882"/>
            </a:lvl1pPr>
          </a:lstStyle>
          <a:p>
            <a:r>
              <a:rPr lang="zh-CN" altLang="en-US"/>
              <a:t>单击此处编辑母版标题样式</a:t>
            </a:r>
            <a:endParaRPr lang="en-US" dirty="0"/>
          </a:p>
        </p:txBody>
      </p:sp>
      <p:sp>
        <p:nvSpPr>
          <p:cNvPr id="3" name="Content Placeholder 2"/>
          <p:cNvSpPr>
            <a:spLocks noGrp="1"/>
          </p:cNvSpPr>
          <p:nvPr>
            <p:ph idx="1"/>
          </p:nvPr>
        </p:nvSpPr>
        <p:spPr>
          <a:xfrm>
            <a:off x="2285867" y="1032226"/>
            <a:ext cx="2722037" cy="5094743"/>
          </a:xfrm>
        </p:spPr>
        <p:txBody>
          <a:bodyPr/>
          <a:lstStyle>
            <a:lvl1pPr>
              <a:defRPr sz="1882"/>
            </a:lvl1pPr>
            <a:lvl2pPr>
              <a:defRPr sz="1646"/>
            </a:lvl2pPr>
            <a:lvl3pPr>
              <a:defRPr sz="1411"/>
            </a:lvl3pPr>
            <a:lvl4pPr>
              <a:defRPr sz="1176"/>
            </a:lvl4pPr>
            <a:lvl5pPr>
              <a:defRPr sz="1176"/>
            </a:lvl5pPr>
            <a:lvl6pPr>
              <a:defRPr sz="1176"/>
            </a:lvl6pPr>
            <a:lvl7pPr>
              <a:defRPr sz="1176"/>
            </a:lvl7pPr>
            <a:lvl8pPr>
              <a:defRPr sz="1176"/>
            </a:lvl8pPr>
            <a:lvl9pPr>
              <a:defRPr sz="117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70360" y="2150745"/>
            <a:ext cx="1734178" cy="3984521"/>
          </a:xfrm>
        </p:spPr>
        <p:txBody>
          <a:bodyPr/>
          <a:lstStyle>
            <a:lvl1pPr marL="0" indent="0">
              <a:buNone/>
              <a:defRPr sz="941"/>
            </a:lvl1pPr>
            <a:lvl2pPr marL="268834" indent="0">
              <a:buNone/>
              <a:defRPr sz="823"/>
            </a:lvl2pPr>
            <a:lvl3pPr marL="537667" indent="0">
              <a:buNone/>
              <a:defRPr sz="706"/>
            </a:lvl3pPr>
            <a:lvl4pPr marL="806501" indent="0">
              <a:buNone/>
              <a:defRPr sz="588"/>
            </a:lvl4pPr>
            <a:lvl5pPr marL="1075334" indent="0">
              <a:buNone/>
              <a:defRPr sz="588"/>
            </a:lvl5pPr>
            <a:lvl6pPr marL="1344168" indent="0">
              <a:buNone/>
              <a:defRPr sz="588"/>
            </a:lvl6pPr>
            <a:lvl7pPr marL="1613002" indent="0">
              <a:buNone/>
              <a:defRPr sz="588"/>
            </a:lvl7pPr>
            <a:lvl8pPr marL="1881835" indent="0">
              <a:buNone/>
              <a:defRPr sz="588"/>
            </a:lvl8pPr>
            <a:lvl9pPr marL="2150669" indent="0">
              <a:buNone/>
              <a:defRPr sz="58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4043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70360" y="477943"/>
            <a:ext cx="1734178" cy="1672802"/>
          </a:xfrm>
        </p:spPr>
        <p:txBody>
          <a:bodyPr anchor="b"/>
          <a:lstStyle>
            <a:lvl1pPr>
              <a:defRPr sz="1882"/>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285867" y="1032226"/>
            <a:ext cx="2722037" cy="5094743"/>
          </a:xfrm>
        </p:spPr>
        <p:txBody>
          <a:bodyPr anchor="t"/>
          <a:lstStyle>
            <a:lvl1pPr marL="0" indent="0">
              <a:buNone/>
              <a:defRPr sz="1882"/>
            </a:lvl1pPr>
            <a:lvl2pPr marL="268834" indent="0">
              <a:buNone/>
              <a:defRPr sz="1646"/>
            </a:lvl2pPr>
            <a:lvl3pPr marL="537667" indent="0">
              <a:buNone/>
              <a:defRPr sz="1411"/>
            </a:lvl3pPr>
            <a:lvl4pPr marL="806501" indent="0">
              <a:buNone/>
              <a:defRPr sz="1176"/>
            </a:lvl4pPr>
            <a:lvl5pPr marL="1075334" indent="0">
              <a:buNone/>
              <a:defRPr sz="1176"/>
            </a:lvl5pPr>
            <a:lvl6pPr marL="1344168" indent="0">
              <a:buNone/>
              <a:defRPr sz="1176"/>
            </a:lvl6pPr>
            <a:lvl7pPr marL="1613002" indent="0">
              <a:buNone/>
              <a:defRPr sz="1176"/>
            </a:lvl7pPr>
            <a:lvl8pPr marL="1881835" indent="0">
              <a:buNone/>
              <a:defRPr sz="1176"/>
            </a:lvl8pPr>
            <a:lvl9pPr marL="2150669" indent="0">
              <a:buNone/>
              <a:defRPr sz="1176"/>
            </a:lvl9pPr>
          </a:lstStyle>
          <a:p>
            <a:r>
              <a:rPr lang="zh-CN" altLang="en-US"/>
              <a:t>单击图标添加图片</a:t>
            </a:r>
            <a:endParaRPr lang="en-US" dirty="0"/>
          </a:p>
        </p:txBody>
      </p:sp>
      <p:sp>
        <p:nvSpPr>
          <p:cNvPr id="4" name="Text Placeholder 3"/>
          <p:cNvSpPr>
            <a:spLocks noGrp="1"/>
          </p:cNvSpPr>
          <p:nvPr>
            <p:ph type="body" sz="half" idx="2"/>
          </p:nvPr>
        </p:nvSpPr>
        <p:spPr>
          <a:xfrm>
            <a:off x="370360" y="2150745"/>
            <a:ext cx="1734178" cy="3984521"/>
          </a:xfrm>
        </p:spPr>
        <p:txBody>
          <a:bodyPr/>
          <a:lstStyle>
            <a:lvl1pPr marL="0" indent="0">
              <a:buNone/>
              <a:defRPr sz="941"/>
            </a:lvl1pPr>
            <a:lvl2pPr marL="268834" indent="0">
              <a:buNone/>
              <a:defRPr sz="823"/>
            </a:lvl2pPr>
            <a:lvl3pPr marL="537667" indent="0">
              <a:buNone/>
              <a:defRPr sz="706"/>
            </a:lvl3pPr>
            <a:lvl4pPr marL="806501" indent="0">
              <a:buNone/>
              <a:defRPr sz="588"/>
            </a:lvl4pPr>
            <a:lvl5pPr marL="1075334" indent="0">
              <a:buNone/>
              <a:defRPr sz="588"/>
            </a:lvl5pPr>
            <a:lvl6pPr marL="1344168" indent="0">
              <a:buNone/>
              <a:defRPr sz="588"/>
            </a:lvl6pPr>
            <a:lvl7pPr marL="1613002" indent="0">
              <a:buNone/>
              <a:defRPr sz="588"/>
            </a:lvl7pPr>
            <a:lvl8pPr marL="1881835" indent="0">
              <a:buNone/>
              <a:defRPr sz="588"/>
            </a:lvl8pPr>
            <a:lvl9pPr marL="2150669" indent="0">
              <a:buNone/>
              <a:defRPr sz="58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0793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8561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47818" y="381691"/>
            <a:ext cx="1159386" cy="6075523"/>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69660" y="381691"/>
            <a:ext cx="3410947" cy="607552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C3EF0F-FD8C-4E77-B455-F89DD374B450}" type="datetimeFigureOut">
              <a:rPr lang="zh-CN" altLang="en-US" smtClean="0">
                <a:solidFill>
                  <a:prstClr val="black">
                    <a:tint val="75000"/>
                  </a:prstClr>
                </a:solidFill>
              </a:rPr>
              <a:pPr/>
              <a:t>2022/10/11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CAF6A2-2772-47D9-A3E4-48226FC718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7822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381" t="1320" r="1"/>
          <a:stretch/>
        </p:blipFill>
        <p:spPr>
          <a:xfrm>
            <a:off x="0" y="0"/>
            <a:ext cx="5376863" cy="7197776"/>
          </a:xfrm>
          <a:prstGeom prst="rect">
            <a:avLst/>
          </a:prstGeom>
        </p:spPr>
      </p:pic>
      <p:sp>
        <p:nvSpPr>
          <p:cNvPr id="4" name="KSO_FD"/>
          <p:cNvSpPr>
            <a:spLocks noGrp="1"/>
          </p:cNvSpPr>
          <p:nvPr>
            <p:ph type="dt" sz="half" idx="10"/>
          </p:nvPr>
        </p:nvSpPr>
        <p:spPr/>
        <p:txBody>
          <a:bodyPr/>
          <a:lstStyle/>
          <a:p>
            <a:fld id="{C9E60F58-3108-4415-857A-6D0360DF626E}" type="datetimeFigureOut">
              <a:rPr lang="zh-CN" altLang="en-US" smtClean="0"/>
              <a:t>2022/10/11</a:t>
            </a:fld>
            <a:endParaRPr lang="zh-CN" altLang="en-US"/>
          </a:p>
        </p:txBody>
      </p:sp>
      <p:sp>
        <p:nvSpPr>
          <p:cNvPr id="5" name="KSO_FT"/>
          <p:cNvSpPr>
            <a:spLocks noGrp="1"/>
          </p:cNvSpPr>
          <p:nvPr>
            <p:ph type="ftr" sz="quarter" idx="11"/>
          </p:nvPr>
        </p:nvSpPr>
        <p:spPr/>
        <p:txBody>
          <a:bodyPr/>
          <a:lstStyle/>
          <a:p>
            <a:r>
              <a:rPr lang="en-US" altLang="zh-CN"/>
              <a:t>www.islide.cc</a:t>
            </a:r>
            <a:endParaRPr lang="zh-CN" altLang="en-US" dirty="0"/>
          </a:p>
        </p:txBody>
      </p:sp>
      <p:sp>
        <p:nvSpPr>
          <p:cNvPr id="6"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3" name="KSO_CT2"/>
          <p:cNvSpPr>
            <a:spLocks noGrp="1"/>
          </p:cNvSpPr>
          <p:nvPr>
            <p:ph type="subTitle" idx="1" hasCustomPrompt="1"/>
          </p:nvPr>
        </p:nvSpPr>
        <p:spPr>
          <a:xfrm rot="20204823">
            <a:off x="1370857" y="5212362"/>
            <a:ext cx="3024291" cy="488409"/>
          </a:xfrm>
          <a:noFill/>
        </p:spPr>
        <p:txBody>
          <a:bodyPr>
            <a:noAutofit/>
          </a:bodyPr>
          <a:lstStyle>
            <a:lvl1pPr marL="0" indent="0" algn="ctr">
              <a:buNone/>
              <a:defRPr sz="1058">
                <a:solidFill>
                  <a:schemeClr val="tx1">
                    <a:lumMod val="60000"/>
                    <a:lumOff val="40000"/>
                  </a:schemeClr>
                </a:solidFill>
              </a:defRPr>
            </a:lvl1pPr>
            <a:lvl2pPr marL="268834" indent="0" algn="ctr">
              <a:buNone/>
              <a:defRPr sz="1176"/>
            </a:lvl2pPr>
            <a:lvl3pPr marL="537667" indent="0" algn="ctr">
              <a:buNone/>
              <a:defRPr sz="1058"/>
            </a:lvl3pPr>
            <a:lvl4pPr marL="806501" indent="0" algn="ctr">
              <a:buNone/>
              <a:defRPr sz="941"/>
            </a:lvl4pPr>
            <a:lvl5pPr marL="1075334" indent="0" algn="ctr">
              <a:buNone/>
              <a:defRPr sz="941"/>
            </a:lvl5pPr>
            <a:lvl6pPr marL="1344168" indent="0" algn="ctr">
              <a:buNone/>
              <a:defRPr sz="941"/>
            </a:lvl6pPr>
            <a:lvl7pPr marL="1613002" indent="0" algn="ctr">
              <a:buNone/>
              <a:defRPr sz="941"/>
            </a:lvl7pPr>
            <a:lvl8pPr marL="1881835" indent="0" algn="ctr">
              <a:buNone/>
              <a:defRPr sz="941"/>
            </a:lvl8pPr>
            <a:lvl9pPr marL="2150669" indent="0" algn="ctr">
              <a:buNone/>
              <a:defRPr sz="941"/>
            </a:lvl9pPr>
          </a:lstStyle>
          <a:p>
            <a:r>
              <a:rPr lang="zh-CN" altLang="en-US" dirty="0"/>
              <a:t>单击此处添加您的副标题</a:t>
            </a:r>
          </a:p>
        </p:txBody>
      </p:sp>
      <p:sp>
        <p:nvSpPr>
          <p:cNvPr id="7" name="KSO_CT1"/>
          <p:cNvSpPr>
            <a:spLocks noGrp="1"/>
          </p:cNvSpPr>
          <p:nvPr>
            <p:ph type="title" hasCustomPrompt="1"/>
          </p:nvPr>
        </p:nvSpPr>
        <p:spPr>
          <a:xfrm rot="20204823">
            <a:off x="1114821" y="3510986"/>
            <a:ext cx="3024291" cy="1763891"/>
          </a:xfrm>
        </p:spPr>
        <p:txBody>
          <a:bodyPr>
            <a:noAutofit/>
          </a:bodyPr>
          <a:lstStyle>
            <a:lvl1pPr algn="ctr">
              <a:defRPr sz="2587">
                <a:solidFill>
                  <a:schemeClr val="accent1">
                    <a:lumMod val="75000"/>
                  </a:schemeClr>
                </a:solidFill>
                <a:latin typeface="Castellar" panose="020A0402060406010301" pitchFamily="18" charset="0"/>
              </a:defRPr>
            </a:lvl1pPr>
          </a:lstStyle>
          <a:p>
            <a:r>
              <a:rPr lang="zh-CN" altLang="en-US" dirty="0"/>
              <a:t>单击此处添加您的标题</a:t>
            </a:r>
          </a:p>
        </p:txBody>
      </p:sp>
    </p:spTree>
    <p:extLst>
      <p:ext uri="{BB962C8B-B14F-4D97-AF65-F5344CB8AC3E}">
        <p14:creationId xmlns:p14="http://schemas.microsoft.com/office/powerpoint/2010/main" val="53300699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49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617344" y="1301069"/>
            <a:ext cx="2240360" cy="5156146"/>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2875128" y="1301069"/>
            <a:ext cx="2246585" cy="5156146"/>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6" name="KSO_FT"/>
          <p:cNvSpPr>
            <a:spLocks noGrp="1"/>
          </p:cNvSpPr>
          <p:nvPr>
            <p:ph type="ftr" sz="quarter" idx="11"/>
          </p:nvPr>
        </p:nvSpPr>
        <p:spPr/>
        <p:txBody>
          <a:bodyPr/>
          <a:lstStyle/>
          <a:p>
            <a:r>
              <a:rPr lang="en-US" altLang="zh-CN"/>
              <a:t>www.islide.cc</a:t>
            </a:r>
            <a:endParaRPr lang="zh-CN" altLang="en-US" dirty="0"/>
          </a:p>
        </p:txBody>
      </p:sp>
      <p:sp>
        <p:nvSpPr>
          <p:cNvPr id="7"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868003791"/>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5" name="KSO_FT"/>
          <p:cNvSpPr>
            <a:spLocks noGrp="1"/>
          </p:cNvSpPr>
          <p:nvPr>
            <p:ph type="ftr" sz="quarter" idx="11"/>
          </p:nvPr>
        </p:nvSpPr>
        <p:spPr/>
        <p:txBody>
          <a:bodyPr/>
          <a:lstStyle/>
          <a:p>
            <a:r>
              <a:rPr lang="en-US" altLang="zh-CN"/>
              <a:t>www.islide.cc</a:t>
            </a:r>
            <a:endParaRPr lang="zh-CN" altLang="en-US" dirty="0"/>
          </a:p>
        </p:txBody>
      </p:sp>
      <p:sp>
        <p:nvSpPr>
          <p:cNvPr id="6"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213387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925549" y="2124192"/>
            <a:ext cx="3525766" cy="1291111"/>
          </a:xfrm>
        </p:spPr>
        <p:txBody>
          <a:bodyPr anchor="b">
            <a:normAutofit/>
          </a:bodyPr>
          <a:lstStyle>
            <a:lvl1pPr algn="ctr">
              <a:defRPr sz="2117"/>
            </a:lvl1pPr>
          </a:lstStyle>
          <a:p>
            <a:r>
              <a:rPr lang="zh-CN" altLang="en-US" dirty="0"/>
              <a:t>此处添加您的标题</a:t>
            </a:r>
            <a:endParaRPr lang="en-US" dirty="0"/>
          </a:p>
        </p:txBody>
      </p:sp>
      <p:sp>
        <p:nvSpPr>
          <p:cNvPr id="3" name="KSO_ST2"/>
          <p:cNvSpPr>
            <a:spLocks noGrp="1"/>
          </p:cNvSpPr>
          <p:nvPr>
            <p:ph type="body" idx="1" hasCustomPrompt="1"/>
          </p:nvPr>
        </p:nvSpPr>
        <p:spPr>
          <a:xfrm>
            <a:off x="925549" y="3443516"/>
            <a:ext cx="3525766" cy="498378"/>
          </a:xfrm>
          <a:blipFill dpi="0" rotWithShape="1">
            <a:blip r:embed="rId2"/>
            <a:srcRect/>
            <a:stretch>
              <a:fillRect t="-1000" b="2000"/>
            </a:stretch>
          </a:blipFill>
        </p:spPr>
        <p:txBody>
          <a:bodyPr anchor="ctr">
            <a:normAutofit/>
          </a:bodyPr>
          <a:lstStyle>
            <a:lvl1pPr marL="0" indent="0" algn="ctr">
              <a:buNone/>
              <a:defRPr sz="941">
                <a:solidFill>
                  <a:schemeClr val="tx1"/>
                </a:solidFill>
              </a:defRPr>
            </a:lvl1pPr>
            <a:lvl2pPr marL="268834" indent="0">
              <a:buNone/>
              <a:defRPr sz="1176">
                <a:solidFill>
                  <a:schemeClr val="tx1">
                    <a:tint val="75000"/>
                  </a:schemeClr>
                </a:solidFill>
              </a:defRPr>
            </a:lvl2pPr>
            <a:lvl3pPr marL="537667" indent="0">
              <a:buNone/>
              <a:defRPr sz="1058">
                <a:solidFill>
                  <a:schemeClr val="tx1">
                    <a:tint val="75000"/>
                  </a:schemeClr>
                </a:solidFill>
              </a:defRPr>
            </a:lvl3pPr>
            <a:lvl4pPr marL="806501" indent="0">
              <a:buNone/>
              <a:defRPr sz="941">
                <a:solidFill>
                  <a:schemeClr val="tx1">
                    <a:tint val="75000"/>
                  </a:schemeClr>
                </a:solidFill>
              </a:defRPr>
            </a:lvl4pPr>
            <a:lvl5pPr marL="1075334" indent="0">
              <a:buNone/>
              <a:defRPr sz="941">
                <a:solidFill>
                  <a:schemeClr val="tx1">
                    <a:tint val="75000"/>
                  </a:schemeClr>
                </a:solidFill>
              </a:defRPr>
            </a:lvl5pPr>
            <a:lvl6pPr marL="1344168" indent="0">
              <a:buNone/>
              <a:defRPr sz="941">
                <a:solidFill>
                  <a:schemeClr val="tx1">
                    <a:tint val="75000"/>
                  </a:schemeClr>
                </a:solidFill>
              </a:defRPr>
            </a:lvl6pPr>
            <a:lvl7pPr marL="1613002" indent="0">
              <a:buNone/>
              <a:defRPr sz="941">
                <a:solidFill>
                  <a:schemeClr val="tx1">
                    <a:tint val="75000"/>
                  </a:schemeClr>
                </a:solidFill>
              </a:defRPr>
            </a:lvl7pPr>
            <a:lvl8pPr marL="1881835" indent="0">
              <a:buNone/>
              <a:defRPr sz="941">
                <a:solidFill>
                  <a:schemeClr val="tx1">
                    <a:tint val="75000"/>
                  </a:schemeClr>
                </a:solidFill>
              </a:defRPr>
            </a:lvl8pPr>
            <a:lvl9pPr marL="2150669" indent="0">
              <a:buNone/>
              <a:defRPr sz="941">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126297897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617344" y="1301069"/>
            <a:ext cx="2240360" cy="5156146"/>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2875128" y="1301069"/>
            <a:ext cx="2246585" cy="5156146"/>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6" name="KSO_FT"/>
          <p:cNvSpPr>
            <a:spLocks noGrp="1"/>
          </p:cNvSpPr>
          <p:nvPr>
            <p:ph type="ftr" sz="quarter" idx="11"/>
          </p:nvPr>
        </p:nvSpPr>
        <p:spPr/>
        <p:txBody>
          <a:bodyPr/>
          <a:lstStyle/>
          <a:p>
            <a:r>
              <a:rPr lang="en-US" altLang="zh-CN"/>
              <a:t>www.islide.cc</a:t>
            </a:r>
            <a:endParaRPr lang="zh-CN" altLang="en-US" dirty="0"/>
          </a:p>
        </p:txBody>
      </p:sp>
      <p:sp>
        <p:nvSpPr>
          <p:cNvPr id="7"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769530357"/>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15629" y="123910"/>
            <a:ext cx="4106783" cy="749554"/>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84868" y="1438808"/>
            <a:ext cx="2274665" cy="861293"/>
          </a:xfrm>
        </p:spPr>
        <p:txBody>
          <a:bodyPr anchor="b">
            <a:normAutofit/>
          </a:bodyPr>
          <a:lstStyle>
            <a:lvl1pPr marL="0" indent="0">
              <a:buNone/>
              <a:defRPr sz="1058"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zh-CN" altLang="en-US"/>
              <a:t>单击此处编辑母版文本样式</a:t>
            </a:r>
          </a:p>
        </p:txBody>
      </p:sp>
      <p:sp>
        <p:nvSpPr>
          <p:cNvPr id="4" name="KSO_BC1"/>
          <p:cNvSpPr>
            <a:spLocks noGrp="1"/>
          </p:cNvSpPr>
          <p:nvPr>
            <p:ph sz="half" idx="2"/>
          </p:nvPr>
        </p:nvSpPr>
        <p:spPr>
          <a:xfrm>
            <a:off x="484868" y="2300101"/>
            <a:ext cx="2274665" cy="3851759"/>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2836545" y="1438808"/>
            <a:ext cx="2285867" cy="861293"/>
          </a:xfrm>
        </p:spPr>
        <p:txBody>
          <a:bodyPr anchor="b">
            <a:normAutofit/>
          </a:bodyPr>
          <a:lstStyle>
            <a:lvl1pPr marL="0" indent="0">
              <a:buNone/>
              <a:defRPr sz="1058"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zh-CN" altLang="en-US"/>
              <a:t>单击此处编辑母版文本样式</a:t>
            </a:r>
          </a:p>
        </p:txBody>
      </p:sp>
      <p:sp>
        <p:nvSpPr>
          <p:cNvPr id="6" name="KSO_BC2"/>
          <p:cNvSpPr>
            <a:spLocks noGrp="1"/>
          </p:cNvSpPr>
          <p:nvPr>
            <p:ph sz="quarter" idx="4"/>
          </p:nvPr>
        </p:nvSpPr>
        <p:spPr>
          <a:xfrm>
            <a:off x="2836545" y="2300101"/>
            <a:ext cx="2285867" cy="3851759"/>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fld id="{C9E60F58-3108-4415-857A-6D0360DF626E}" type="datetimeFigureOut">
              <a:rPr lang="zh-CN" altLang="en-US" smtClean="0"/>
              <a:t>2022/10/11</a:t>
            </a:fld>
            <a:endParaRPr lang="zh-CN" altLang="en-US"/>
          </a:p>
        </p:txBody>
      </p:sp>
      <p:sp>
        <p:nvSpPr>
          <p:cNvPr id="8" name="KSO_FT"/>
          <p:cNvSpPr>
            <a:spLocks noGrp="1"/>
          </p:cNvSpPr>
          <p:nvPr>
            <p:ph type="ftr" sz="quarter" idx="11"/>
          </p:nvPr>
        </p:nvSpPr>
        <p:spPr/>
        <p:txBody>
          <a:bodyPr/>
          <a:lstStyle/>
          <a:p>
            <a:r>
              <a:rPr lang="en-US" altLang="zh-CN"/>
              <a:t>www.islide.cc</a:t>
            </a:r>
            <a:endParaRPr lang="zh-CN" altLang="en-US" dirty="0"/>
          </a:p>
        </p:txBody>
      </p:sp>
      <p:sp>
        <p:nvSpPr>
          <p:cNvPr id="9"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743132367"/>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5"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11140799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2453455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504782" y="557602"/>
            <a:ext cx="1734178" cy="1672802"/>
          </a:xfrm>
        </p:spPr>
        <p:txBody>
          <a:bodyPr anchor="b"/>
          <a:lstStyle>
            <a:lvl1pPr>
              <a:defRPr sz="1882"/>
            </a:lvl1pPr>
          </a:lstStyle>
          <a:p>
            <a:r>
              <a:rPr lang="zh-CN" altLang="en-US"/>
              <a:t>单击此处编辑母版标题样式</a:t>
            </a:r>
            <a:endParaRPr lang="en-US" dirty="0"/>
          </a:p>
        </p:txBody>
      </p:sp>
      <p:sp>
        <p:nvSpPr>
          <p:cNvPr id="3" name="KSO_BC1"/>
          <p:cNvSpPr>
            <a:spLocks noGrp="1"/>
          </p:cNvSpPr>
          <p:nvPr>
            <p:ph idx="1"/>
          </p:nvPr>
        </p:nvSpPr>
        <p:spPr>
          <a:xfrm>
            <a:off x="2420289" y="1111886"/>
            <a:ext cx="2722037" cy="5094743"/>
          </a:xfrm>
        </p:spPr>
        <p:txBody>
          <a:bodyPr>
            <a:normAutofit/>
          </a:bodyPr>
          <a:lstStyle>
            <a:lvl1pPr>
              <a:defRPr sz="1176"/>
            </a:lvl1pPr>
            <a:lvl2pPr>
              <a:defRPr sz="1058"/>
            </a:lvl2pPr>
            <a:lvl3pPr>
              <a:defRPr sz="941"/>
            </a:lvl3pPr>
            <a:lvl4pPr>
              <a:defRPr sz="823"/>
            </a:lvl4pPr>
            <a:lvl5pPr>
              <a:defRPr sz="823"/>
            </a:lvl5pPr>
            <a:lvl6pPr>
              <a:defRPr sz="1176"/>
            </a:lvl6pPr>
            <a:lvl7pPr>
              <a:defRPr sz="1176"/>
            </a:lvl7pPr>
            <a:lvl8pPr>
              <a:defRPr sz="1176"/>
            </a:lvl8pPr>
            <a:lvl9pPr>
              <a:defRPr sz="1176"/>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504782" y="2230404"/>
            <a:ext cx="1734178" cy="3984521"/>
          </a:xfrm>
        </p:spPr>
        <p:txBody>
          <a:bodyPr/>
          <a:lstStyle>
            <a:lvl1pPr marL="0" indent="0">
              <a:buNone/>
              <a:defRPr sz="941"/>
            </a:lvl1pPr>
            <a:lvl2pPr marL="268834" indent="0">
              <a:buNone/>
              <a:defRPr sz="823"/>
            </a:lvl2pPr>
            <a:lvl3pPr marL="537667" indent="0">
              <a:buNone/>
              <a:defRPr sz="706"/>
            </a:lvl3pPr>
            <a:lvl4pPr marL="806501" indent="0">
              <a:buNone/>
              <a:defRPr sz="588"/>
            </a:lvl4pPr>
            <a:lvl5pPr marL="1075334" indent="0">
              <a:buNone/>
              <a:defRPr sz="588"/>
            </a:lvl5pPr>
            <a:lvl6pPr marL="1344168" indent="0">
              <a:buNone/>
              <a:defRPr sz="588"/>
            </a:lvl6pPr>
            <a:lvl7pPr marL="1613002" indent="0">
              <a:buNone/>
              <a:defRPr sz="588"/>
            </a:lvl7pPr>
            <a:lvl8pPr marL="1881835" indent="0">
              <a:buNone/>
              <a:defRPr sz="588"/>
            </a:lvl8pPr>
            <a:lvl9pPr marL="2150669" indent="0">
              <a:buNone/>
              <a:defRPr sz="588"/>
            </a:lvl9pPr>
          </a:lstStyle>
          <a:p>
            <a:pPr lvl="0"/>
            <a:r>
              <a:rPr lang="zh-CN" altLang="en-US"/>
              <a:t>单击此处编辑母版文本样式</a:t>
            </a:r>
          </a:p>
        </p:txBody>
      </p:sp>
      <p:sp>
        <p:nvSpPr>
          <p:cNvPr id="5"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6" name="KSO_FT"/>
          <p:cNvSpPr>
            <a:spLocks noGrp="1"/>
          </p:cNvSpPr>
          <p:nvPr>
            <p:ph type="ftr" sz="quarter" idx="11"/>
          </p:nvPr>
        </p:nvSpPr>
        <p:spPr/>
        <p:txBody>
          <a:bodyPr/>
          <a:lstStyle/>
          <a:p>
            <a:r>
              <a:rPr lang="en-US" altLang="zh-CN"/>
              <a:t>www.islide.cc</a:t>
            </a:r>
            <a:endParaRPr lang="zh-CN" altLang="en-US" dirty="0"/>
          </a:p>
        </p:txBody>
      </p:sp>
      <p:sp>
        <p:nvSpPr>
          <p:cNvPr id="7"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468029482"/>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549590" y="477943"/>
            <a:ext cx="1734178" cy="1672802"/>
          </a:xfrm>
        </p:spPr>
        <p:txBody>
          <a:bodyPr anchor="b"/>
          <a:lstStyle>
            <a:lvl1pPr>
              <a:defRPr sz="1882"/>
            </a:lvl1pPr>
          </a:lstStyle>
          <a:p>
            <a:r>
              <a:rPr lang="zh-CN" altLang="en-US"/>
              <a:t>单击此处编辑母版标题样式</a:t>
            </a:r>
            <a:endParaRPr lang="en-US" dirty="0"/>
          </a:p>
        </p:txBody>
      </p:sp>
      <p:sp>
        <p:nvSpPr>
          <p:cNvPr id="3" name="KSO_BC1"/>
          <p:cNvSpPr>
            <a:spLocks noGrp="1" noChangeAspect="1"/>
          </p:cNvSpPr>
          <p:nvPr>
            <p:ph type="pic" idx="1"/>
          </p:nvPr>
        </p:nvSpPr>
        <p:spPr>
          <a:xfrm>
            <a:off x="2400375" y="1032226"/>
            <a:ext cx="2722037" cy="5094743"/>
          </a:xfrm>
        </p:spPr>
        <p:txBody>
          <a:bodyPr anchor="t"/>
          <a:lstStyle>
            <a:lvl1pPr marL="0" indent="0">
              <a:buNone/>
              <a:defRPr sz="1882"/>
            </a:lvl1pPr>
            <a:lvl2pPr marL="268834" indent="0">
              <a:buNone/>
              <a:defRPr sz="1646"/>
            </a:lvl2pPr>
            <a:lvl3pPr marL="537667" indent="0">
              <a:buNone/>
              <a:defRPr sz="1411"/>
            </a:lvl3pPr>
            <a:lvl4pPr marL="806501" indent="0">
              <a:buNone/>
              <a:defRPr sz="1176"/>
            </a:lvl4pPr>
            <a:lvl5pPr marL="1075334" indent="0">
              <a:buNone/>
              <a:defRPr sz="1176"/>
            </a:lvl5pPr>
            <a:lvl6pPr marL="1344168" indent="0">
              <a:buNone/>
              <a:defRPr sz="1176"/>
            </a:lvl6pPr>
            <a:lvl7pPr marL="1613002" indent="0">
              <a:buNone/>
              <a:defRPr sz="1176"/>
            </a:lvl7pPr>
            <a:lvl8pPr marL="1881835" indent="0">
              <a:buNone/>
              <a:defRPr sz="1176"/>
            </a:lvl8pPr>
            <a:lvl9pPr marL="2150669" indent="0">
              <a:buNone/>
              <a:defRPr sz="1176"/>
            </a:lvl9pPr>
          </a:lstStyle>
          <a:p>
            <a:r>
              <a:rPr lang="zh-CN" altLang="en-US"/>
              <a:t>单击图标添加图片</a:t>
            </a:r>
            <a:endParaRPr lang="en-US" dirty="0"/>
          </a:p>
        </p:txBody>
      </p:sp>
      <p:sp>
        <p:nvSpPr>
          <p:cNvPr id="4" name="KSO_BC2"/>
          <p:cNvSpPr>
            <a:spLocks noGrp="1"/>
          </p:cNvSpPr>
          <p:nvPr>
            <p:ph type="body" sz="half" idx="2"/>
          </p:nvPr>
        </p:nvSpPr>
        <p:spPr>
          <a:xfrm>
            <a:off x="549590" y="2150745"/>
            <a:ext cx="1734178" cy="3984521"/>
          </a:xfrm>
        </p:spPr>
        <p:txBody>
          <a:bodyPr/>
          <a:lstStyle>
            <a:lvl1pPr marL="0" indent="0">
              <a:buNone/>
              <a:defRPr sz="941"/>
            </a:lvl1pPr>
            <a:lvl2pPr marL="268834" indent="0">
              <a:buNone/>
              <a:defRPr sz="823"/>
            </a:lvl2pPr>
            <a:lvl3pPr marL="537667" indent="0">
              <a:buNone/>
              <a:defRPr sz="706"/>
            </a:lvl3pPr>
            <a:lvl4pPr marL="806501" indent="0">
              <a:buNone/>
              <a:defRPr sz="588"/>
            </a:lvl4pPr>
            <a:lvl5pPr marL="1075334" indent="0">
              <a:buNone/>
              <a:defRPr sz="588"/>
            </a:lvl5pPr>
            <a:lvl6pPr marL="1344168" indent="0">
              <a:buNone/>
              <a:defRPr sz="588"/>
            </a:lvl6pPr>
            <a:lvl7pPr marL="1613002" indent="0">
              <a:buNone/>
              <a:defRPr sz="588"/>
            </a:lvl7pPr>
            <a:lvl8pPr marL="1881835" indent="0">
              <a:buNone/>
              <a:defRPr sz="588"/>
            </a:lvl8pPr>
            <a:lvl9pPr marL="2150669" indent="0">
              <a:buNone/>
              <a:defRPr sz="588"/>
            </a:lvl9pPr>
          </a:lstStyle>
          <a:p>
            <a:pPr lvl="0"/>
            <a:r>
              <a:rPr lang="zh-CN" altLang="en-US"/>
              <a:t>单击此处编辑母版文本样式</a:t>
            </a:r>
          </a:p>
        </p:txBody>
      </p:sp>
      <p:sp>
        <p:nvSpPr>
          <p:cNvPr id="5"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6" name="KSO_FT"/>
          <p:cNvSpPr>
            <a:spLocks noGrp="1"/>
          </p:cNvSpPr>
          <p:nvPr>
            <p:ph type="ftr" sz="quarter" idx="11"/>
          </p:nvPr>
        </p:nvSpPr>
        <p:spPr/>
        <p:txBody>
          <a:bodyPr/>
          <a:lstStyle/>
          <a:p>
            <a:r>
              <a:rPr lang="en-US" altLang="zh-CN"/>
              <a:t>www.islide.cc</a:t>
            </a:r>
            <a:endParaRPr lang="zh-CN" altLang="en-US" dirty="0"/>
          </a:p>
        </p:txBody>
      </p:sp>
      <p:sp>
        <p:nvSpPr>
          <p:cNvPr id="7"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85395245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5" name="KSO_FT"/>
          <p:cNvSpPr>
            <a:spLocks noGrp="1"/>
          </p:cNvSpPr>
          <p:nvPr>
            <p:ph type="ftr" sz="quarter" idx="11"/>
          </p:nvPr>
        </p:nvSpPr>
        <p:spPr/>
        <p:txBody>
          <a:bodyPr/>
          <a:lstStyle/>
          <a:p>
            <a:r>
              <a:rPr lang="en-US" altLang="zh-CN"/>
              <a:t>www.islide.cc</a:t>
            </a:r>
            <a:endParaRPr lang="zh-CN" altLang="en-US" dirty="0"/>
          </a:p>
        </p:txBody>
      </p:sp>
      <p:sp>
        <p:nvSpPr>
          <p:cNvPr id="6"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0735917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4485698" y="381691"/>
            <a:ext cx="521506" cy="6075523"/>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932237" y="381691"/>
            <a:ext cx="3498696" cy="6075523"/>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5" name="KSO_FT"/>
          <p:cNvSpPr>
            <a:spLocks noGrp="1"/>
          </p:cNvSpPr>
          <p:nvPr>
            <p:ph type="ftr" sz="quarter" idx="11"/>
          </p:nvPr>
        </p:nvSpPr>
        <p:spPr/>
        <p:txBody>
          <a:bodyPr/>
          <a:lstStyle/>
          <a:p>
            <a:r>
              <a:rPr lang="en-US" altLang="zh-CN"/>
              <a:t>www.islide.cc</a:t>
            </a:r>
            <a:endParaRPr lang="zh-CN" altLang="en-US" dirty="0"/>
          </a:p>
        </p:txBody>
      </p:sp>
      <p:sp>
        <p:nvSpPr>
          <p:cNvPr id="6"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05756996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15629" y="123910"/>
            <a:ext cx="4106783" cy="749554"/>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84868" y="1438808"/>
            <a:ext cx="2274665" cy="861293"/>
          </a:xfrm>
        </p:spPr>
        <p:txBody>
          <a:bodyPr anchor="b">
            <a:normAutofit/>
          </a:bodyPr>
          <a:lstStyle>
            <a:lvl1pPr marL="0" indent="0">
              <a:buNone/>
              <a:defRPr sz="1058"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zh-CN" altLang="en-US"/>
              <a:t>单击此处编辑母版文本样式</a:t>
            </a:r>
          </a:p>
        </p:txBody>
      </p:sp>
      <p:sp>
        <p:nvSpPr>
          <p:cNvPr id="4" name="KSO_BC1"/>
          <p:cNvSpPr>
            <a:spLocks noGrp="1"/>
          </p:cNvSpPr>
          <p:nvPr>
            <p:ph sz="half" idx="2"/>
          </p:nvPr>
        </p:nvSpPr>
        <p:spPr>
          <a:xfrm>
            <a:off x="484868" y="2300101"/>
            <a:ext cx="2274665" cy="3851759"/>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2836545" y="1438808"/>
            <a:ext cx="2285867" cy="861293"/>
          </a:xfrm>
        </p:spPr>
        <p:txBody>
          <a:bodyPr anchor="b">
            <a:normAutofit/>
          </a:bodyPr>
          <a:lstStyle>
            <a:lvl1pPr marL="0" indent="0">
              <a:buNone/>
              <a:defRPr sz="1058"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zh-CN" altLang="en-US"/>
              <a:t>单击此处编辑母版文本样式</a:t>
            </a:r>
          </a:p>
        </p:txBody>
      </p:sp>
      <p:sp>
        <p:nvSpPr>
          <p:cNvPr id="6" name="KSO_BC2"/>
          <p:cNvSpPr>
            <a:spLocks noGrp="1"/>
          </p:cNvSpPr>
          <p:nvPr>
            <p:ph sz="quarter" idx="4"/>
          </p:nvPr>
        </p:nvSpPr>
        <p:spPr>
          <a:xfrm>
            <a:off x="2836545" y="2300101"/>
            <a:ext cx="2285867" cy="3851759"/>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fld id="{C9E60F58-3108-4415-857A-6D0360DF626E}" type="datetimeFigureOut">
              <a:rPr lang="zh-CN" altLang="en-US" smtClean="0"/>
              <a:t>2022/10/11</a:t>
            </a:fld>
            <a:endParaRPr lang="zh-CN" altLang="en-US"/>
          </a:p>
        </p:txBody>
      </p:sp>
      <p:sp>
        <p:nvSpPr>
          <p:cNvPr id="8" name="KSO_FT"/>
          <p:cNvSpPr>
            <a:spLocks noGrp="1"/>
          </p:cNvSpPr>
          <p:nvPr>
            <p:ph type="ftr" sz="quarter" idx="11"/>
          </p:nvPr>
        </p:nvSpPr>
        <p:spPr/>
        <p:txBody>
          <a:bodyPr/>
          <a:lstStyle/>
          <a:p>
            <a:r>
              <a:rPr lang="en-US" altLang="zh-CN"/>
              <a:t>www.islide.cc</a:t>
            </a:r>
            <a:endParaRPr lang="zh-CN" altLang="en-US" dirty="0"/>
          </a:p>
        </p:txBody>
      </p:sp>
      <p:sp>
        <p:nvSpPr>
          <p:cNvPr id="9"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020092170"/>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zh-CN" altLang="en-US" dirty="0"/>
              <a:t>单击此处添加目录页标题</a:t>
            </a:r>
          </a:p>
        </p:txBody>
      </p:sp>
      <p:sp>
        <p:nvSpPr>
          <p:cNvPr id="3" name="日期占位符 2"/>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9" name="目录条目"/>
          <p:cNvSpPr>
            <a:spLocks noGrp="1"/>
          </p:cNvSpPr>
          <p:nvPr>
            <p:ph type="body" sz="quarter" idx="13" hasCustomPrompt="1"/>
          </p:nvPr>
        </p:nvSpPr>
        <p:spPr>
          <a:xfrm>
            <a:off x="199712" y="1379921"/>
            <a:ext cx="4467597" cy="4537474"/>
          </a:xfrm>
          <a:effectLst/>
        </p:spPr>
        <p:txBody>
          <a:bodyPr>
            <a:normAutofit/>
          </a:bodyPr>
          <a:lstStyle>
            <a:lvl1pPr marL="302438" indent="-302438">
              <a:buClr>
                <a:schemeClr val="accent1">
                  <a:lumMod val="75000"/>
                </a:schemeClr>
              </a:buClr>
              <a:buSzPct val="100000"/>
              <a:buFont typeface="+mj-lt"/>
              <a:buAutoNum type="arabicPeriod"/>
              <a:defRPr sz="1646" b="0" cap="none" spc="0">
                <a:ln>
                  <a:noFill/>
                </a:ln>
                <a:solidFill>
                  <a:schemeClr val="accent1">
                    <a:lumMod val="75000"/>
                  </a:schemeClr>
                </a:solidFill>
                <a:effectLst/>
                <a:latin typeface="方正兰亭准黑简体" panose="02000000000000000000" pitchFamily="2" charset="-122"/>
                <a:ea typeface="方正兰亭准黑简体" panose="02000000000000000000" pitchFamily="2" charset="-122"/>
              </a:defRPr>
            </a:lvl1pPr>
          </a:lstStyle>
          <a:p>
            <a:pPr lvl="0"/>
            <a:r>
              <a:rPr lang="zh-CN" altLang="en-US" dirty="0"/>
              <a:t>单击此处添加目录条目</a:t>
            </a:r>
          </a:p>
        </p:txBody>
      </p:sp>
    </p:spTree>
    <p:extLst>
      <p:ext uri="{BB962C8B-B14F-4D97-AF65-F5344CB8AC3E}">
        <p14:creationId xmlns:p14="http://schemas.microsoft.com/office/powerpoint/2010/main" val="310896372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2181045" y="6717559"/>
            <a:ext cx="1283306" cy="215745"/>
          </a:xfrm>
        </p:spPr>
        <p:txBody>
          <a:bodyPr/>
          <a:lstStyle>
            <a:lvl1pPr algn="ctr">
              <a:defRPr sz="1400"/>
            </a:lvl1pPr>
          </a:lstStyle>
          <a:p>
            <a:fld id="{5DD3DB80-B894-403A-B48E-6FDC1A72010E}" type="slidenum">
              <a:rPr lang="zh-CN" altLang="en-US" smtClean="0"/>
              <a:pPr/>
              <a:t>‹#›</a:t>
            </a:fld>
            <a:endParaRPr lang="zh-CN" altLang="en-US" dirty="0"/>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4908" y="-127296"/>
            <a:ext cx="943195" cy="943195"/>
          </a:xfrm>
          <a:prstGeom prst="rect">
            <a:avLst/>
          </a:prstGeom>
        </p:spPr>
      </p:pic>
    </p:spTree>
    <p:extLst>
      <p:ext uri="{BB962C8B-B14F-4D97-AF65-F5344CB8AC3E}">
        <p14:creationId xmlns:p14="http://schemas.microsoft.com/office/powerpoint/2010/main" val="1456104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2181045" y="6717559"/>
            <a:ext cx="1283306" cy="215745"/>
          </a:xfrm>
        </p:spPr>
        <p:txBody>
          <a:bodyPr/>
          <a:lstStyle>
            <a:lvl1pPr algn="ctr">
              <a:defRPr sz="1400"/>
            </a:lvl1pPr>
          </a:lstStyle>
          <a:p>
            <a:fld id="{5DD3DB80-B894-403A-B48E-6FDC1A72010E}" type="slidenum">
              <a:rPr lang="zh-CN" altLang="en-US" smtClean="0"/>
              <a:pPr/>
              <a:t>‹#›</a:t>
            </a:fld>
            <a:endParaRPr lang="zh-CN" altLang="en-US" dirty="0"/>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4908" y="-127296"/>
            <a:ext cx="943195" cy="943195"/>
          </a:xfrm>
          <a:prstGeom prst="rect">
            <a:avLst/>
          </a:prstGeom>
        </p:spPr>
      </p:pic>
    </p:spTree>
    <p:extLst>
      <p:ext uri="{BB962C8B-B14F-4D97-AF65-F5344CB8AC3E}">
        <p14:creationId xmlns:p14="http://schemas.microsoft.com/office/powerpoint/2010/main" val="826491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2181045" y="6717559"/>
            <a:ext cx="1283306" cy="215745"/>
          </a:xfrm>
        </p:spPr>
        <p:txBody>
          <a:bodyPr/>
          <a:lstStyle>
            <a:lvl1pPr algn="ctr">
              <a:defRPr sz="1400"/>
            </a:lvl1pPr>
          </a:lstStyle>
          <a:p>
            <a:fld id="{5DD3DB80-B894-403A-B48E-6FDC1A72010E}" type="slidenum">
              <a:rPr lang="zh-CN" altLang="en-US" smtClean="0"/>
              <a:pPr/>
              <a:t>‹#›</a:t>
            </a:fld>
            <a:endParaRPr lang="zh-CN" altLang="en-US" dirty="0"/>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4908" y="-127296"/>
            <a:ext cx="943195" cy="943195"/>
          </a:xfrm>
          <a:prstGeom prst="rect">
            <a:avLst/>
          </a:prstGeom>
        </p:spPr>
      </p:pic>
    </p:spTree>
    <p:extLst>
      <p:ext uri="{BB962C8B-B14F-4D97-AF65-F5344CB8AC3E}">
        <p14:creationId xmlns:p14="http://schemas.microsoft.com/office/powerpoint/2010/main" val="408160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
        <p:nvSpPr>
          <p:cNvPr id="20" name="标题 1"/>
          <p:cNvSpPr>
            <a:spLocks noGrp="1"/>
          </p:cNvSpPr>
          <p:nvPr>
            <p:ph type="title" hasCustomPrompt="1"/>
          </p:nvPr>
        </p:nvSpPr>
        <p:spPr>
          <a:xfrm>
            <a:off x="1688417" y="3275429"/>
            <a:ext cx="2000030" cy="686591"/>
          </a:xfrm>
          <a:prstGeom prst="rect">
            <a:avLst/>
          </a:prstGeom>
        </p:spPr>
        <p:txBody>
          <a:bodyPr anchor="ctr">
            <a:normAutofit/>
          </a:bodyPr>
          <a:lstStyle>
            <a:lvl1pPr algn="ctr">
              <a:defRPr sz="4267"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hasCustomPrompt="1"/>
          </p:nvPr>
        </p:nvSpPr>
        <p:spPr>
          <a:xfrm>
            <a:off x="1685871" y="4253839"/>
            <a:ext cx="2005122" cy="1061702"/>
          </a:xfrm>
        </p:spPr>
        <p:txBody>
          <a:bodyPr anchor="t">
            <a:normAutofit/>
          </a:bodyPr>
          <a:lstStyle>
            <a:lvl1pPr marL="0" indent="0" algn="ctr">
              <a:buNone/>
              <a:defRPr sz="1956">
                <a:solidFill>
                  <a:schemeClr val="tx1"/>
                </a:solidFill>
              </a:defRPr>
            </a:lvl1pPr>
            <a:lvl2pPr marL="812782" indent="0">
              <a:buNone/>
              <a:defRPr sz="3556">
                <a:solidFill>
                  <a:schemeClr val="tx1">
                    <a:tint val="75000"/>
                  </a:schemeClr>
                </a:solidFill>
              </a:defRPr>
            </a:lvl2pPr>
            <a:lvl3pPr marL="1625558" indent="0">
              <a:buNone/>
              <a:defRPr sz="3202">
                <a:solidFill>
                  <a:schemeClr val="tx1">
                    <a:tint val="75000"/>
                  </a:schemeClr>
                </a:solidFill>
              </a:defRPr>
            </a:lvl3pPr>
            <a:lvl4pPr marL="2438342" indent="0">
              <a:buNone/>
              <a:defRPr sz="2844">
                <a:solidFill>
                  <a:schemeClr val="tx1">
                    <a:tint val="75000"/>
                  </a:schemeClr>
                </a:solidFill>
              </a:defRPr>
            </a:lvl4pPr>
            <a:lvl5pPr marL="3251120" indent="0">
              <a:buNone/>
              <a:defRPr sz="2844">
                <a:solidFill>
                  <a:schemeClr val="tx1">
                    <a:tint val="75000"/>
                  </a:schemeClr>
                </a:solidFill>
              </a:defRPr>
            </a:lvl5pPr>
            <a:lvl6pPr marL="4063900" indent="0">
              <a:buNone/>
              <a:defRPr sz="2844">
                <a:solidFill>
                  <a:schemeClr val="tx1">
                    <a:tint val="75000"/>
                  </a:schemeClr>
                </a:solidFill>
              </a:defRPr>
            </a:lvl6pPr>
            <a:lvl7pPr marL="4876676" indent="0">
              <a:buNone/>
              <a:defRPr sz="2844">
                <a:solidFill>
                  <a:schemeClr val="tx1">
                    <a:tint val="75000"/>
                  </a:schemeClr>
                </a:solidFill>
              </a:defRPr>
            </a:lvl7pPr>
            <a:lvl8pPr marL="5689458" indent="0">
              <a:buNone/>
              <a:defRPr sz="2844">
                <a:solidFill>
                  <a:schemeClr val="tx1">
                    <a:tint val="75000"/>
                  </a:schemeClr>
                </a:solidFill>
              </a:defRPr>
            </a:lvl8pPr>
            <a:lvl9pPr marL="6502239" indent="0">
              <a:buNone/>
              <a:defRPr sz="2844">
                <a:solidFill>
                  <a:schemeClr val="tx1">
                    <a:tint val="75000"/>
                  </a:schemeClr>
                </a:solidFill>
              </a:defRPr>
            </a:lvl9pPr>
          </a:lstStyle>
          <a:p>
            <a:pPr lvl="0"/>
            <a:r>
              <a:rPr lang="en-US" altLang="zh-CN" dirty="0"/>
              <a:t>Edit Master text styles</a:t>
            </a:r>
          </a:p>
        </p:txBody>
      </p:sp>
    </p:spTree>
    <p:extLst>
      <p:ext uri="{BB962C8B-B14F-4D97-AF65-F5344CB8AC3E}">
        <p14:creationId xmlns:p14="http://schemas.microsoft.com/office/powerpoint/2010/main" val="14512911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4" name="KSO_FT"/>
          <p:cNvSpPr>
            <a:spLocks noGrp="1"/>
          </p:cNvSpPr>
          <p:nvPr>
            <p:ph type="ftr" sz="quarter" idx="11"/>
          </p:nvPr>
        </p:nvSpPr>
        <p:spPr/>
        <p:txBody>
          <a:bodyPr/>
          <a:lstStyle/>
          <a:p>
            <a:r>
              <a:rPr lang="en-US" altLang="zh-CN"/>
              <a:t>www.islide.cc</a:t>
            </a:r>
            <a:endParaRPr lang="zh-CN" altLang="en-US" dirty="0"/>
          </a:p>
        </p:txBody>
      </p:sp>
      <p:sp>
        <p:nvSpPr>
          <p:cNvPr id="5"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06400072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163171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504782" y="557602"/>
            <a:ext cx="1734178" cy="1672802"/>
          </a:xfrm>
        </p:spPr>
        <p:txBody>
          <a:bodyPr anchor="b"/>
          <a:lstStyle>
            <a:lvl1pPr>
              <a:defRPr sz="1882"/>
            </a:lvl1pPr>
          </a:lstStyle>
          <a:p>
            <a:r>
              <a:rPr lang="zh-CN" altLang="en-US"/>
              <a:t>单击此处编辑母版标题样式</a:t>
            </a:r>
            <a:endParaRPr lang="en-US" dirty="0"/>
          </a:p>
        </p:txBody>
      </p:sp>
      <p:sp>
        <p:nvSpPr>
          <p:cNvPr id="3" name="KSO_BC1"/>
          <p:cNvSpPr>
            <a:spLocks noGrp="1"/>
          </p:cNvSpPr>
          <p:nvPr>
            <p:ph idx="1"/>
          </p:nvPr>
        </p:nvSpPr>
        <p:spPr>
          <a:xfrm>
            <a:off x="2420289" y="1111886"/>
            <a:ext cx="2722037" cy="5094743"/>
          </a:xfrm>
        </p:spPr>
        <p:txBody>
          <a:bodyPr>
            <a:normAutofit/>
          </a:bodyPr>
          <a:lstStyle>
            <a:lvl1pPr>
              <a:defRPr sz="1176"/>
            </a:lvl1pPr>
            <a:lvl2pPr>
              <a:defRPr sz="1058"/>
            </a:lvl2pPr>
            <a:lvl3pPr>
              <a:defRPr sz="941"/>
            </a:lvl3pPr>
            <a:lvl4pPr>
              <a:defRPr sz="823"/>
            </a:lvl4pPr>
            <a:lvl5pPr>
              <a:defRPr sz="823"/>
            </a:lvl5pPr>
            <a:lvl6pPr>
              <a:defRPr sz="1176"/>
            </a:lvl6pPr>
            <a:lvl7pPr>
              <a:defRPr sz="1176"/>
            </a:lvl7pPr>
            <a:lvl8pPr>
              <a:defRPr sz="1176"/>
            </a:lvl8pPr>
            <a:lvl9pPr>
              <a:defRPr sz="1176"/>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504782" y="2230404"/>
            <a:ext cx="1734178" cy="3984521"/>
          </a:xfrm>
        </p:spPr>
        <p:txBody>
          <a:bodyPr/>
          <a:lstStyle>
            <a:lvl1pPr marL="0" indent="0">
              <a:buNone/>
              <a:defRPr sz="941"/>
            </a:lvl1pPr>
            <a:lvl2pPr marL="268834" indent="0">
              <a:buNone/>
              <a:defRPr sz="823"/>
            </a:lvl2pPr>
            <a:lvl3pPr marL="537667" indent="0">
              <a:buNone/>
              <a:defRPr sz="706"/>
            </a:lvl3pPr>
            <a:lvl4pPr marL="806501" indent="0">
              <a:buNone/>
              <a:defRPr sz="588"/>
            </a:lvl4pPr>
            <a:lvl5pPr marL="1075334" indent="0">
              <a:buNone/>
              <a:defRPr sz="588"/>
            </a:lvl5pPr>
            <a:lvl6pPr marL="1344168" indent="0">
              <a:buNone/>
              <a:defRPr sz="588"/>
            </a:lvl6pPr>
            <a:lvl7pPr marL="1613002" indent="0">
              <a:buNone/>
              <a:defRPr sz="588"/>
            </a:lvl7pPr>
            <a:lvl8pPr marL="1881835" indent="0">
              <a:buNone/>
              <a:defRPr sz="588"/>
            </a:lvl8pPr>
            <a:lvl9pPr marL="2150669" indent="0">
              <a:buNone/>
              <a:defRPr sz="588"/>
            </a:lvl9pPr>
          </a:lstStyle>
          <a:p>
            <a:pPr lvl="0"/>
            <a:r>
              <a:rPr lang="zh-CN" altLang="en-US"/>
              <a:t>单击此处编辑母版文本样式</a:t>
            </a:r>
          </a:p>
        </p:txBody>
      </p:sp>
      <p:sp>
        <p:nvSpPr>
          <p:cNvPr id="5"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6" name="KSO_FT"/>
          <p:cNvSpPr>
            <a:spLocks noGrp="1"/>
          </p:cNvSpPr>
          <p:nvPr>
            <p:ph type="ftr" sz="quarter" idx="11"/>
          </p:nvPr>
        </p:nvSpPr>
        <p:spPr/>
        <p:txBody>
          <a:bodyPr/>
          <a:lstStyle/>
          <a:p>
            <a:r>
              <a:rPr lang="en-US" altLang="zh-CN"/>
              <a:t>www.islide.cc</a:t>
            </a:r>
            <a:endParaRPr lang="zh-CN" altLang="en-US" dirty="0"/>
          </a:p>
        </p:txBody>
      </p:sp>
      <p:sp>
        <p:nvSpPr>
          <p:cNvPr id="7"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55858985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549590" y="477943"/>
            <a:ext cx="1734178" cy="1672802"/>
          </a:xfrm>
        </p:spPr>
        <p:txBody>
          <a:bodyPr anchor="b"/>
          <a:lstStyle>
            <a:lvl1pPr>
              <a:defRPr sz="1882"/>
            </a:lvl1pPr>
          </a:lstStyle>
          <a:p>
            <a:r>
              <a:rPr lang="zh-CN" altLang="en-US"/>
              <a:t>单击此处编辑母版标题样式</a:t>
            </a:r>
            <a:endParaRPr lang="en-US" dirty="0"/>
          </a:p>
        </p:txBody>
      </p:sp>
      <p:sp>
        <p:nvSpPr>
          <p:cNvPr id="3" name="KSO_BC1"/>
          <p:cNvSpPr>
            <a:spLocks noGrp="1" noChangeAspect="1"/>
          </p:cNvSpPr>
          <p:nvPr>
            <p:ph type="pic" idx="1"/>
          </p:nvPr>
        </p:nvSpPr>
        <p:spPr>
          <a:xfrm>
            <a:off x="2400375" y="1032226"/>
            <a:ext cx="2722037" cy="5094743"/>
          </a:xfrm>
        </p:spPr>
        <p:txBody>
          <a:bodyPr anchor="t"/>
          <a:lstStyle>
            <a:lvl1pPr marL="0" indent="0">
              <a:buNone/>
              <a:defRPr sz="1882"/>
            </a:lvl1pPr>
            <a:lvl2pPr marL="268834" indent="0">
              <a:buNone/>
              <a:defRPr sz="1646"/>
            </a:lvl2pPr>
            <a:lvl3pPr marL="537667" indent="0">
              <a:buNone/>
              <a:defRPr sz="1411"/>
            </a:lvl3pPr>
            <a:lvl4pPr marL="806501" indent="0">
              <a:buNone/>
              <a:defRPr sz="1176"/>
            </a:lvl4pPr>
            <a:lvl5pPr marL="1075334" indent="0">
              <a:buNone/>
              <a:defRPr sz="1176"/>
            </a:lvl5pPr>
            <a:lvl6pPr marL="1344168" indent="0">
              <a:buNone/>
              <a:defRPr sz="1176"/>
            </a:lvl6pPr>
            <a:lvl7pPr marL="1613002" indent="0">
              <a:buNone/>
              <a:defRPr sz="1176"/>
            </a:lvl7pPr>
            <a:lvl8pPr marL="1881835" indent="0">
              <a:buNone/>
              <a:defRPr sz="1176"/>
            </a:lvl8pPr>
            <a:lvl9pPr marL="2150669" indent="0">
              <a:buNone/>
              <a:defRPr sz="1176"/>
            </a:lvl9pPr>
          </a:lstStyle>
          <a:p>
            <a:r>
              <a:rPr lang="zh-CN" altLang="en-US"/>
              <a:t>单击图标添加图片</a:t>
            </a:r>
            <a:endParaRPr lang="en-US" dirty="0"/>
          </a:p>
        </p:txBody>
      </p:sp>
      <p:sp>
        <p:nvSpPr>
          <p:cNvPr id="4" name="KSO_BC2"/>
          <p:cNvSpPr>
            <a:spLocks noGrp="1"/>
          </p:cNvSpPr>
          <p:nvPr>
            <p:ph type="body" sz="half" idx="2"/>
          </p:nvPr>
        </p:nvSpPr>
        <p:spPr>
          <a:xfrm>
            <a:off x="549590" y="2150745"/>
            <a:ext cx="1734178" cy="3984521"/>
          </a:xfrm>
        </p:spPr>
        <p:txBody>
          <a:bodyPr/>
          <a:lstStyle>
            <a:lvl1pPr marL="0" indent="0">
              <a:buNone/>
              <a:defRPr sz="941"/>
            </a:lvl1pPr>
            <a:lvl2pPr marL="268834" indent="0">
              <a:buNone/>
              <a:defRPr sz="823"/>
            </a:lvl2pPr>
            <a:lvl3pPr marL="537667" indent="0">
              <a:buNone/>
              <a:defRPr sz="706"/>
            </a:lvl3pPr>
            <a:lvl4pPr marL="806501" indent="0">
              <a:buNone/>
              <a:defRPr sz="588"/>
            </a:lvl4pPr>
            <a:lvl5pPr marL="1075334" indent="0">
              <a:buNone/>
              <a:defRPr sz="588"/>
            </a:lvl5pPr>
            <a:lvl6pPr marL="1344168" indent="0">
              <a:buNone/>
              <a:defRPr sz="588"/>
            </a:lvl6pPr>
            <a:lvl7pPr marL="1613002" indent="0">
              <a:buNone/>
              <a:defRPr sz="588"/>
            </a:lvl7pPr>
            <a:lvl8pPr marL="1881835" indent="0">
              <a:buNone/>
              <a:defRPr sz="588"/>
            </a:lvl8pPr>
            <a:lvl9pPr marL="2150669" indent="0">
              <a:buNone/>
              <a:defRPr sz="588"/>
            </a:lvl9pPr>
          </a:lstStyle>
          <a:p>
            <a:pPr lvl="0"/>
            <a:r>
              <a:rPr lang="zh-CN" altLang="en-US"/>
              <a:t>单击此处编辑母版文本样式</a:t>
            </a:r>
          </a:p>
        </p:txBody>
      </p:sp>
      <p:sp>
        <p:nvSpPr>
          <p:cNvPr id="5" name="KSO_FD"/>
          <p:cNvSpPr>
            <a:spLocks noGrp="1"/>
          </p:cNvSpPr>
          <p:nvPr>
            <p:ph type="dt" sz="half" idx="10"/>
          </p:nvPr>
        </p:nvSpPr>
        <p:spPr/>
        <p:txBody>
          <a:bodyPr/>
          <a:lstStyle/>
          <a:p>
            <a:fld id="{13D0CE79-49FB-443D-BEF8-6B709DE8FD0C}" type="datetimeFigureOut">
              <a:rPr lang="zh-CN" altLang="en-US" smtClean="0"/>
              <a:t>2022/10/11</a:t>
            </a:fld>
            <a:endParaRPr lang="zh-CN" altLang="en-US"/>
          </a:p>
        </p:txBody>
      </p:sp>
      <p:sp>
        <p:nvSpPr>
          <p:cNvPr id="6" name="KSO_FT"/>
          <p:cNvSpPr>
            <a:spLocks noGrp="1"/>
          </p:cNvSpPr>
          <p:nvPr>
            <p:ph type="ftr" sz="quarter" idx="11"/>
          </p:nvPr>
        </p:nvSpPr>
        <p:spPr/>
        <p:txBody>
          <a:bodyPr/>
          <a:lstStyle/>
          <a:p>
            <a:r>
              <a:rPr lang="en-US" altLang="zh-CN"/>
              <a:t>www.islide.cc</a:t>
            </a:r>
            <a:endParaRPr lang="zh-CN" altLang="en-US" dirty="0"/>
          </a:p>
        </p:txBody>
      </p:sp>
      <p:sp>
        <p:nvSpPr>
          <p:cNvPr id="7" name="KSO_FN"/>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59694903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8">
            <a:extLst>
              <a:ext uri="{28A0092B-C50C-407E-A947-70E740481C1C}">
                <a14:useLocalDpi xmlns:a14="http://schemas.microsoft.com/office/drawing/2010/main" val="0"/>
              </a:ext>
            </a:extLst>
          </a:blip>
          <a:srcRect l="1155" t="384" r="1517" b="95995"/>
          <a:stretch/>
        </p:blipFill>
        <p:spPr>
          <a:xfrm>
            <a:off x="-1" y="0"/>
            <a:ext cx="5376864" cy="270345"/>
          </a:xfrm>
          <a:prstGeom prst="rect">
            <a:avLst/>
          </a:prstGeom>
        </p:spPr>
      </p:pic>
      <p:pic>
        <p:nvPicPr>
          <p:cNvPr id="8" name="图片 7"/>
          <p:cNvPicPr>
            <a:picLocks noChangeAspect="1"/>
          </p:cNvPicPr>
          <p:nvPr/>
        </p:nvPicPr>
        <p:blipFill rotWithShape="1">
          <a:blip r:embed="rId18">
            <a:extLst>
              <a:ext uri="{28A0092B-C50C-407E-A947-70E740481C1C}">
                <a14:useLocalDpi xmlns:a14="http://schemas.microsoft.com/office/drawing/2010/main" val="0"/>
              </a:ext>
            </a:extLst>
          </a:blip>
          <a:srcRect l="1155" t="384" r="1517" b="95995"/>
          <a:stretch/>
        </p:blipFill>
        <p:spPr>
          <a:xfrm flipV="1">
            <a:off x="3347" y="6927431"/>
            <a:ext cx="5376864" cy="270345"/>
          </a:xfrm>
          <a:prstGeom prst="rect">
            <a:avLst/>
          </a:prstGeom>
        </p:spPr>
      </p:pic>
      <p:sp>
        <p:nvSpPr>
          <p:cNvPr id="2" name="KSO_BT1"/>
          <p:cNvSpPr>
            <a:spLocks noGrp="1"/>
          </p:cNvSpPr>
          <p:nvPr>
            <p:ph type="title"/>
          </p:nvPr>
        </p:nvSpPr>
        <p:spPr>
          <a:xfrm>
            <a:off x="199712" y="242763"/>
            <a:ext cx="4922001" cy="731335"/>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199712" y="1210458"/>
            <a:ext cx="4917022" cy="542883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4" name="KSO_FD"/>
          <p:cNvSpPr>
            <a:spLocks noGrp="1"/>
          </p:cNvSpPr>
          <p:nvPr>
            <p:ph type="dt" sz="half" idx="2"/>
          </p:nvPr>
        </p:nvSpPr>
        <p:spPr>
          <a:xfrm>
            <a:off x="369659" y="6644741"/>
            <a:ext cx="1209794" cy="381691"/>
          </a:xfrm>
          <a:prstGeom prst="rect">
            <a:avLst/>
          </a:prstGeom>
        </p:spPr>
        <p:txBody>
          <a:bodyPr vert="horz" lIns="91440" tIns="45720" rIns="91440" bIns="45720" rtlCol="0" anchor="ctr"/>
          <a:lstStyle>
            <a:lvl1pPr algn="l">
              <a:defRPr sz="706">
                <a:solidFill>
                  <a:schemeClr val="tx1">
                    <a:tint val="75000"/>
                  </a:schemeClr>
                </a:solidFill>
                <a:ea typeface="方正兰亭准黑简体" panose="02000000000000000000" pitchFamily="2" charset="-122"/>
              </a:defRPr>
            </a:lvl1pPr>
          </a:lstStyle>
          <a:p>
            <a:fld id="{13D0CE79-49FB-443D-BEF8-6B709DE8FD0C}" type="datetimeFigureOut">
              <a:rPr lang="zh-CN" altLang="en-US" smtClean="0"/>
              <a:pPr/>
              <a:t>2022/10/11</a:t>
            </a:fld>
            <a:endParaRPr lang="zh-CN" altLang="en-US" dirty="0"/>
          </a:p>
        </p:txBody>
      </p:sp>
      <p:sp>
        <p:nvSpPr>
          <p:cNvPr id="5" name="KSO_FT"/>
          <p:cNvSpPr>
            <a:spLocks noGrp="1"/>
          </p:cNvSpPr>
          <p:nvPr>
            <p:ph type="ftr" sz="quarter" idx="3"/>
          </p:nvPr>
        </p:nvSpPr>
        <p:spPr>
          <a:xfrm>
            <a:off x="1781086" y="6644741"/>
            <a:ext cx="1814691" cy="381691"/>
          </a:xfrm>
          <a:prstGeom prst="rect">
            <a:avLst/>
          </a:prstGeom>
        </p:spPr>
        <p:txBody>
          <a:bodyPr vert="horz" lIns="91440" tIns="45720" rIns="91440" bIns="45720" rtlCol="0" anchor="ctr"/>
          <a:lstStyle>
            <a:lvl1pPr algn="ctr">
              <a:defRPr sz="706">
                <a:solidFill>
                  <a:schemeClr val="tx1">
                    <a:tint val="75000"/>
                  </a:schemeClr>
                </a:solidFill>
                <a:ea typeface="方正兰亭准黑简体" panose="02000000000000000000" pitchFamily="2" charset="-122"/>
              </a:defRPr>
            </a:lvl1pPr>
          </a:lstStyle>
          <a:p>
            <a:r>
              <a:rPr lang="en-US" altLang="zh-CN" dirty="0"/>
              <a:t>www.islide.cc</a:t>
            </a:r>
            <a:endParaRPr lang="zh-CN" altLang="en-US" dirty="0"/>
          </a:p>
        </p:txBody>
      </p:sp>
      <p:sp>
        <p:nvSpPr>
          <p:cNvPr id="6" name="KSO_FN"/>
          <p:cNvSpPr>
            <a:spLocks noGrp="1"/>
          </p:cNvSpPr>
          <p:nvPr>
            <p:ph type="sldNum" sz="quarter" idx="4"/>
          </p:nvPr>
        </p:nvSpPr>
        <p:spPr>
          <a:xfrm>
            <a:off x="3797410" y="6644741"/>
            <a:ext cx="1209794" cy="381691"/>
          </a:xfrm>
          <a:prstGeom prst="rect">
            <a:avLst/>
          </a:prstGeom>
        </p:spPr>
        <p:txBody>
          <a:bodyPr vert="horz" lIns="91440" tIns="45720" rIns="91440" bIns="45720" rtlCol="0" anchor="ctr"/>
          <a:lstStyle>
            <a:lvl1pPr algn="r">
              <a:defRPr sz="706">
                <a:solidFill>
                  <a:schemeClr val="tx1">
                    <a:tint val="75000"/>
                  </a:schemeClr>
                </a:solidFill>
                <a:ea typeface="方正兰亭准黑简体" panose="02000000000000000000" pitchFamily="2" charset="-122"/>
              </a:defRPr>
            </a:lvl1pPr>
          </a:lstStyle>
          <a:p>
            <a:fld id="{5DD3DB80-B894-403A-B48E-6FDC1A72010E}" type="slidenum">
              <a:rPr lang="zh-CN" altLang="en-US" smtClean="0"/>
              <a:pPr/>
              <a:t>‹#›</a:t>
            </a:fld>
            <a:endParaRPr lang="zh-CN" altLang="en-US" dirty="0"/>
          </a:p>
        </p:txBody>
      </p:sp>
    </p:spTree>
    <p:extLst>
      <p:ext uri="{BB962C8B-B14F-4D97-AF65-F5344CB8AC3E}">
        <p14:creationId xmlns:p14="http://schemas.microsoft.com/office/powerpoint/2010/main" val="2346227560"/>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8" r:id="rId13"/>
    <p:sldLayoutId id="2147484309" r:id="rId14"/>
    <p:sldLayoutId id="2147484310" r:id="rId15"/>
    <p:sldLayoutId id="2147483651" r:id="rId16"/>
  </p:sldLayoutIdLst>
  <p:hf hdr="0" dt="0"/>
  <p:txStyles>
    <p:titleStyle>
      <a:lvl1pPr algn="l" defTabSz="537667" rtl="0" eaLnBrk="1" latinLnBrk="0" hangingPunct="1">
        <a:lnSpc>
          <a:spcPct val="90000"/>
        </a:lnSpc>
        <a:spcBef>
          <a:spcPct val="0"/>
        </a:spcBef>
        <a:buNone/>
        <a:defRPr sz="1646" b="1" i="0" kern="1200" baseline="0">
          <a:solidFill>
            <a:schemeClr val="accent2">
              <a:lumMod val="50000"/>
            </a:schemeClr>
          </a:solidFill>
          <a:latin typeface="Arial Black" panose="020B0A04020102020204" pitchFamily="34" charset="0"/>
          <a:ea typeface="方正兰亭准黑简体" panose="02000000000000000000" pitchFamily="2" charset="-122"/>
          <a:cs typeface="+mj-cs"/>
        </a:defRPr>
      </a:lvl1pPr>
    </p:titleStyle>
    <p:bodyStyle>
      <a:lvl1pPr marL="210027" indent="-159620" algn="just" defTabSz="537667" rtl="0" eaLnBrk="1" latinLnBrk="0" hangingPunct="1">
        <a:lnSpc>
          <a:spcPct val="110000"/>
        </a:lnSpc>
        <a:spcBef>
          <a:spcPts val="1058"/>
        </a:spcBef>
        <a:spcAft>
          <a:spcPts val="0"/>
        </a:spcAft>
        <a:buClr>
          <a:srgbClr val="963B22"/>
        </a:buClr>
        <a:buSzPct val="60000"/>
        <a:buFont typeface="Wingdings" panose="05000000000000000000" pitchFamily="2" charset="2"/>
        <a:buChar char="n"/>
        <a:defRPr sz="1176" kern="1200" baseline="0">
          <a:solidFill>
            <a:schemeClr val="accent2">
              <a:lumMod val="50000"/>
            </a:schemeClr>
          </a:solidFill>
          <a:latin typeface="Arial" panose="020B0604020202020204" pitchFamily="34" charset="0"/>
          <a:ea typeface="方正兰亭准黑简体" panose="02000000000000000000" pitchFamily="2" charset="-122"/>
          <a:cs typeface="+mn-cs"/>
        </a:defRPr>
      </a:lvl1pPr>
      <a:lvl2pPr marL="210027" indent="-210027" algn="just" defTabSz="537667" rtl="0" eaLnBrk="1" latinLnBrk="0" hangingPunct="1">
        <a:lnSpc>
          <a:spcPct val="130000"/>
        </a:lnSpc>
        <a:spcBef>
          <a:spcPts val="0"/>
        </a:spcBef>
        <a:spcAft>
          <a:spcPts val="353"/>
        </a:spcAft>
        <a:buClr>
          <a:schemeClr val="accent2">
            <a:lumMod val="60000"/>
            <a:lumOff val="40000"/>
          </a:schemeClr>
        </a:buClr>
        <a:buFont typeface="幼圆" panose="02010509060101010101" pitchFamily="49" charset="-122"/>
        <a:buChar char=" "/>
        <a:defRPr sz="941" kern="1200" baseline="0">
          <a:solidFill>
            <a:srgbClr val="7D7D7D"/>
          </a:solidFill>
          <a:latin typeface="方正兰亭准黑简体" panose="02000000000000000000" pitchFamily="2" charset="-122"/>
          <a:ea typeface="方正兰亭准黑简体" panose="02000000000000000000" pitchFamily="2" charset="-122"/>
          <a:cs typeface="+mn-cs"/>
        </a:defRPr>
      </a:lvl2pPr>
      <a:lvl3pPr marL="672084" indent="-134417" algn="l" defTabSz="537667" rtl="0" eaLnBrk="1" latinLnBrk="0" hangingPunct="1">
        <a:lnSpc>
          <a:spcPct val="90000"/>
        </a:lnSpc>
        <a:spcBef>
          <a:spcPts val="294"/>
        </a:spcBef>
        <a:buFont typeface="Arial" panose="020B0604020202020204" pitchFamily="34" charset="0"/>
        <a:buChar char="•"/>
        <a:defRPr sz="1176" kern="1200">
          <a:solidFill>
            <a:schemeClr val="tx1"/>
          </a:solidFill>
          <a:latin typeface="+mn-lt"/>
          <a:ea typeface="+mn-ea"/>
          <a:cs typeface="+mn-cs"/>
        </a:defRPr>
      </a:lvl3pPr>
      <a:lvl4pPr marL="940918"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4pPr>
      <a:lvl5pPr marL="1209751"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5pPr>
      <a:lvl6pPr marL="1478585"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6pPr>
      <a:lvl7pPr marL="1747418"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7pPr>
      <a:lvl8pPr marL="2016252"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8pPr>
      <a:lvl9pPr marL="2285086"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9pPr>
    </p:bodyStyle>
    <p:other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660" y="381693"/>
            <a:ext cx="4637544" cy="13857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369660" y="1908454"/>
            <a:ext cx="4637544" cy="454876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369659" y="6644741"/>
            <a:ext cx="1209794" cy="381691"/>
          </a:xfrm>
          <a:prstGeom prst="rect">
            <a:avLst/>
          </a:prstGeom>
        </p:spPr>
        <p:txBody>
          <a:bodyPr vert="horz" lIns="91440" tIns="45720" rIns="91440" bIns="45720" rtlCol="0" anchor="ctr"/>
          <a:lstStyle>
            <a:lvl1pPr algn="l">
              <a:defRPr sz="706">
                <a:solidFill>
                  <a:schemeClr val="tx1">
                    <a:tint val="75000"/>
                  </a:schemeClr>
                </a:solidFill>
                <a:ea typeface="方正兰亭准黑简体" panose="02000000000000000000" pitchFamily="2" charset="-122"/>
              </a:defRPr>
            </a:lvl1pPr>
          </a:lstStyle>
          <a:p>
            <a:pPr defTabSz="253655"/>
            <a:fld id="{19C3EF0F-FD8C-4E77-B455-F89DD374B450}" type="datetimeFigureOut">
              <a:rPr lang="zh-CN" altLang="en-US" smtClean="0">
                <a:solidFill>
                  <a:prstClr val="black">
                    <a:tint val="75000"/>
                  </a:prstClr>
                </a:solidFill>
              </a:rPr>
              <a:pPr defTabSz="253655"/>
              <a:t>2022/10/11</a:t>
            </a:fld>
            <a:endParaRPr lang="zh-CN" altLang="en-US" dirty="0">
              <a:solidFill>
                <a:prstClr val="black">
                  <a:tint val="75000"/>
                </a:prstClr>
              </a:solidFill>
            </a:endParaRPr>
          </a:p>
        </p:txBody>
      </p:sp>
      <p:sp>
        <p:nvSpPr>
          <p:cNvPr id="5" name="Footer Placeholder 4"/>
          <p:cNvSpPr>
            <a:spLocks noGrp="1"/>
          </p:cNvSpPr>
          <p:nvPr>
            <p:ph type="ftr" sz="quarter" idx="3"/>
          </p:nvPr>
        </p:nvSpPr>
        <p:spPr>
          <a:xfrm>
            <a:off x="1781086" y="6644741"/>
            <a:ext cx="1814691" cy="381691"/>
          </a:xfrm>
          <a:prstGeom prst="rect">
            <a:avLst/>
          </a:prstGeom>
        </p:spPr>
        <p:txBody>
          <a:bodyPr vert="horz" lIns="91440" tIns="45720" rIns="91440" bIns="45720" rtlCol="0" anchor="ctr"/>
          <a:lstStyle>
            <a:lvl1pPr algn="ctr">
              <a:defRPr sz="706">
                <a:solidFill>
                  <a:schemeClr val="tx1">
                    <a:tint val="75000"/>
                  </a:schemeClr>
                </a:solidFill>
                <a:ea typeface="方正兰亭准黑简体" panose="02000000000000000000" pitchFamily="2" charset="-122"/>
              </a:defRPr>
            </a:lvl1pPr>
          </a:lstStyle>
          <a:p>
            <a:pPr defTabSz="253655"/>
            <a:endParaRPr lang="zh-CN" altLang="en-US" dirty="0">
              <a:solidFill>
                <a:prstClr val="black">
                  <a:tint val="75000"/>
                </a:prstClr>
              </a:solidFill>
            </a:endParaRPr>
          </a:p>
        </p:txBody>
      </p:sp>
      <p:sp>
        <p:nvSpPr>
          <p:cNvPr id="6" name="Slide Number Placeholder 5"/>
          <p:cNvSpPr>
            <a:spLocks noGrp="1"/>
          </p:cNvSpPr>
          <p:nvPr>
            <p:ph type="sldNum" sz="quarter" idx="4"/>
          </p:nvPr>
        </p:nvSpPr>
        <p:spPr>
          <a:xfrm>
            <a:off x="3797410" y="6644741"/>
            <a:ext cx="1209794" cy="381691"/>
          </a:xfrm>
          <a:prstGeom prst="rect">
            <a:avLst/>
          </a:prstGeom>
        </p:spPr>
        <p:txBody>
          <a:bodyPr vert="horz" lIns="91440" tIns="45720" rIns="91440" bIns="45720" rtlCol="0" anchor="ctr"/>
          <a:lstStyle>
            <a:lvl1pPr algn="r">
              <a:defRPr sz="706">
                <a:solidFill>
                  <a:schemeClr val="tx1">
                    <a:tint val="75000"/>
                  </a:schemeClr>
                </a:solidFill>
                <a:ea typeface="方正兰亭准黑简体" panose="02000000000000000000" pitchFamily="2" charset="-122"/>
              </a:defRPr>
            </a:lvl1pPr>
          </a:lstStyle>
          <a:p>
            <a:pPr defTabSz="253655"/>
            <a:fld id="{DACAF6A2-2772-47D9-A3E4-48226FC718CB}" type="slidenum">
              <a:rPr lang="zh-CN" altLang="en-US" smtClean="0">
                <a:solidFill>
                  <a:prstClr val="black">
                    <a:tint val="75000"/>
                  </a:prstClr>
                </a:solidFill>
              </a:rPr>
              <a:pPr defTabSz="253655"/>
              <a:t>‹#›</a:t>
            </a:fld>
            <a:endParaRPr lang="zh-CN" altLang="en-US" dirty="0">
              <a:solidFill>
                <a:prstClr val="black">
                  <a:tint val="75000"/>
                </a:prstClr>
              </a:solidFill>
            </a:endParaRPr>
          </a:p>
        </p:txBody>
      </p:sp>
    </p:spTree>
    <p:extLst>
      <p:ext uri="{BB962C8B-B14F-4D97-AF65-F5344CB8AC3E}">
        <p14:creationId xmlns:p14="http://schemas.microsoft.com/office/powerpoint/2010/main" val="3660659673"/>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txStyles>
    <p:titleStyle>
      <a:lvl1pPr algn="l" defTabSz="537667" rtl="0" eaLnBrk="1" latinLnBrk="0" hangingPunct="1">
        <a:lnSpc>
          <a:spcPct val="90000"/>
        </a:lnSpc>
        <a:spcBef>
          <a:spcPct val="0"/>
        </a:spcBef>
        <a:buNone/>
        <a:defRPr sz="2587" kern="1200">
          <a:solidFill>
            <a:schemeClr val="tx1"/>
          </a:solidFill>
          <a:latin typeface="+mj-lt"/>
          <a:ea typeface="方正兰亭准黑简体" panose="02000000000000000000" pitchFamily="2" charset="-122"/>
          <a:cs typeface="+mj-cs"/>
        </a:defRPr>
      </a:lvl1pPr>
    </p:titleStyle>
    <p:bodyStyle>
      <a:lvl1pPr marL="134417" indent="-134417" algn="l" defTabSz="537667" rtl="0" eaLnBrk="1" latinLnBrk="0" hangingPunct="1">
        <a:lnSpc>
          <a:spcPct val="90000"/>
        </a:lnSpc>
        <a:spcBef>
          <a:spcPts val="588"/>
        </a:spcBef>
        <a:buFont typeface="Arial" panose="020B0604020202020204" pitchFamily="34" charset="0"/>
        <a:buChar char="•"/>
        <a:defRPr sz="1646" kern="1200">
          <a:solidFill>
            <a:schemeClr val="tx1"/>
          </a:solidFill>
          <a:latin typeface="+mn-lt"/>
          <a:ea typeface="方正兰亭准黑简体" panose="02000000000000000000" pitchFamily="2" charset="-122"/>
          <a:cs typeface="+mn-cs"/>
        </a:defRPr>
      </a:lvl1pPr>
      <a:lvl2pPr marL="403250" indent="-134417" algn="l" defTabSz="537667" rtl="0" eaLnBrk="1" latinLnBrk="0" hangingPunct="1">
        <a:lnSpc>
          <a:spcPct val="90000"/>
        </a:lnSpc>
        <a:spcBef>
          <a:spcPts val="294"/>
        </a:spcBef>
        <a:buFont typeface="Arial" panose="020B0604020202020204" pitchFamily="34" charset="0"/>
        <a:buChar char="•"/>
        <a:defRPr sz="1411" kern="1200">
          <a:solidFill>
            <a:schemeClr val="tx1"/>
          </a:solidFill>
          <a:latin typeface="+mn-lt"/>
          <a:ea typeface="方正兰亭准黑简体" panose="02000000000000000000" pitchFamily="2" charset="-122"/>
          <a:cs typeface="+mn-cs"/>
        </a:defRPr>
      </a:lvl2pPr>
      <a:lvl3pPr marL="672084" indent="-134417" algn="l" defTabSz="537667" rtl="0" eaLnBrk="1" latinLnBrk="0" hangingPunct="1">
        <a:lnSpc>
          <a:spcPct val="90000"/>
        </a:lnSpc>
        <a:spcBef>
          <a:spcPts val="294"/>
        </a:spcBef>
        <a:buFont typeface="Arial" panose="020B0604020202020204" pitchFamily="34" charset="0"/>
        <a:buChar char="•"/>
        <a:defRPr sz="1176" kern="1200">
          <a:solidFill>
            <a:schemeClr val="tx1"/>
          </a:solidFill>
          <a:latin typeface="+mn-lt"/>
          <a:ea typeface="方正兰亭准黑简体" panose="02000000000000000000" pitchFamily="2" charset="-122"/>
          <a:cs typeface="+mn-cs"/>
        </a:defRPr>
      </a:lvl3pPr>
      <a:lvl4pPr marL="940918"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方正兰亭准黑简体" panose="02000000000000000000" pitchFamily="2" charset="-122"/>
          <a:cs typeface="+mn-cs"/>
        </a:defRPr>
      </a:lvl4pPr>
      <a:lvl5pPr marL="1209751"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方正兰亭准黑简体" panose="02000000000000000000" pitchFamily="2" charset="-122"/>
          <a:cs typeface="+mn-cs"/>
        </a:defRPr>
      </a:lvl5pPr>
      <a:lvl6pPr marL="1478585"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6pPr>
      <a:lvl7pPr marL="1747418"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7pPr>
      <a:lvl8pPr marL="2016252"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8pPr>
      <a:lvl9pPr marL="2285086"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9pPr>
    </p:bodyStyle>
    <p:other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660" y="381693"/>
            <a:ext cx="4637544" cy="13857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369660" y="1908454"/>
            <a:ext cx="4637544" cy="454876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369659" y="6644741"/>
            <a:ext cx="1209794" cy="381691"/>
          </a:xfrm>
          <a:prstGeom prst="rect">
            <a:avLst/>
          </a:prstGeom>
        </p:spPr>
        <p:txBody>
          <a:bodyPr vert="horz" lIns="91440" tIns="45720" rIns="91440" bIns="45720" rtlCol="0" anchor="ctr"/>
          <a:lstStyle>
            <a:lvl1pPr algn="l">
              <a:defRPr sz="706">
                <a:solidFill>
                  <a:schemeClr val="tx1">
                    <a:tint val="75000"/>
                  </a:schemeClr>
                </a:solidFill>
                <a:ea typeface="方正兰亭准黑简体" panose="02000000000000000000" pitchFamily="2" charset="-122"/>
              </a:defRPr>
            </a:lvl1pPr>
          </a:lstStyle>
          <a:p>
            <a:pPr defTabSz="253655"/>
            <a:fld id="{19C3EF0F-FD8C-4E77-B455-F89DD374B450}" type="datetimeFigureOut">
              <a:rPr lang="zh-CN" altLang="en-US" smtClean="0">
                <a:solidFill>
                  <a:prstClr val="black">
                    <a:tint val="75000"/>
                  </a:prstClr>
                </a:solidFill>
              </a:rPr>
              <a:pPr defTabSz="253655"/>
              <a:t>2022/10/11</a:t>
            </a:fld>
            <a:endParaRPr lang="zh-CN" altLang="en-US" dirty="0">
              <a:solidFill>
                <a:prstClr val="black">
                  <a:tint val="75000"/>
                </a:prstClr>
              </a:solidFill>
            </a:endParaRPr>
          </a:p>
        </p:txBody>
      </p:sp>
      <p:sp>
        <p:nvSpPr>
          <p:cNvPr id="5" name="Footer Placeholder 4"/>
          <p:cNvSpPr>
            <a:spLocks noGrp="1"/>
          </p:cNvSpPr>
          <p:nvPr>
            <p:ph type="ftr" sz="quarter" idx="3"/>
          </p:nvPr>
        </p:nvSpPr>
        <p:spPr>
          <a:xfrm>
            <a:off x="1781086" y="6644741"/>
            <a:ext cx="1814691" cy="381691"/>
          </a:xfrm>
          <a:prstGeom prst="rect">
            <a:avLst/>
          </a:prstGeom>
        </p:spPr>
        <p:txBody>
          <a:bodyPr vert="horz" lIns="91440" tIns="45720" rIns="91440" bIns="45720" rtlCol="0" anchor="ctr"/>
          <a:lstStyle>
            <a:lvl1pPr algn="ctr">
              <a:defRPr sz="706">
                <a:solidFill>
                  <a:schemeClr val="tx1">
                    <a:tint val="75000"/>
                  </a:schemeClr>
                </a:solidFill>
                <a:ea typeface="方正兰亭准黑简体" panose="02000000000000000000" pitchFamily="2" charset="-122"/>
              </a:defRPr>
            </a:lvl1pPr>
          </a:lstStyle>
          <a:p>
            <a:pPr defTabSz="253655"/>
            <a:endParaRPr lang="zh-CN" altLang="en-US" dirty="0">
              <a:solidFill>
                <a:prstClr val="black">
                  <a:tint val="75000"/>
                </a:prstClr>
              </a:solidFill>
            </a:endParaRPr>
          </a:p>
        </p:txBody>
      </p:sp>
      <p:sp>
        <p:nvSpPr>
          <p:cNvPr id="6" name="Slide Number Placeholder 5"/>
          <p:cNvSpPr>
            <a:spLocks noGrp="1"/>
          </p:cNvSpPr>
          <p:nvPr>
            <p:ph type="sldNum" sz="quarter" idx="4"/>
          </p:nvPr>
        </p:nvSpPr>
        <p:spPr>
          <a:xfrm>
            <a:off x="3797410" y="6644741"/>
            <a:ext cx="1209794" cy="381691"/>
          </a:xfrm>
          <a:prstGeom prst="rect">
            <a:avLst/>
          </a:prstGeom>
        </p:spPr>
        <p:txBody>
          <a:bodyPr vert="horz" lIns="91440" tIns="45720" rIns="91440" bIns="45720" rtlCol="0" anchor="ctr"/>
          <a:lstStyle>
            <a:lvl1pPr algn="r">
              <a:defRPr sz="706">
                <a:solidFill>
                  <a:schemeClr val="tx1">
                    <a:tint val="75000"/>
                  </a:schemeClr>
                </a:solidFill>
                <a:ea typeface="方正兰亭准黑简体" panose="02000000000000000000" pitchFamily="2" charset="-122"/>
              </a:defRPr>
            </a:lvl1pPr>
          </a:lstStyle>
          <a:p>
            <a:pPr defTabSz="253655"/>
            <a:fld id="{DACAF6A2-2772-47D9-A3E4-48226FC718CB}" type="slidenum">
              <a:rPr lang="zh-CN" altLang="en-US" smtClean="0">
                <a:solidFill>
                  <a:prstClr val="black">
                    <a:tint val="75000"/>
                  </a:prstClr>
                </a:solidFill>
              </a:rPr>
              <a:pPr defTabSz="253655"/>
              <a:t>‹#›</a:t>
            </a:fld>
            <a:endParaRPr lang="zh-CN" altLang="en-US" dirty="0">
              <a:solidFill>
                <a:prstClr val="black">
                  <a:tint val="75000"/>
                </a:prstClr>
              </a:solidFill>
            </a:endParaRPr>
          </a:p>
        </p:txBody>
      </p:sp>
    </p:spTree>
    <p:extLst>
      <p:ext uri="{BB962C8B-B14F-4D97-AF65-F5344CB8AC3E}">
        <p14:creationId xmlns:p14="http://schemas.microsoft.com/office/powerpoint/2010/main" val="2330845352"/>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xStyles>
    <p:titleStyle>
      <a:lvl1pPr algn="l" defTabSz="537667" rtl="0" eaLnBrk="1" latinLnBrk="0" hangingPunct="1">
        <a:lnSpc>
          <a:spcPct val="90000"/>
        </a:lnSpc>
        <a:spcBef>
          <a:spcPct val="0"/>
        </a:spcBef>
        <a:buNone/>
        <a:defRPr sz="2587" kern="1200">
          <a:solidFill>
            <a:schemeClr val="tx1"/>
          </a:solidFill>
          <a:latin typeface="+mj-lt"/>
          <a:ea typeface="方正兰亭准黑简体" panose="02000000000000000000" pitchFamily="2" charset="-122"/>
          <a:cs typeface="+mj-cs"/>
        </a:defRPr>
      </a:lvl1pPr>
    </p:titleStyle>
    <p:bodyStyle>
      <a:lvl1pPr marL="134417" indent="-134417" algn="l" defTabSz="537667" rtl="0" eaLnBrk="1" latinLnBrk="0" hangingPunct="1">
        <a:lnSpc>
          <a:spcPct val="90000"/>
        </a:lnSpc>
        <a:spcBef>
          <a:spcPts val="588"/>
        </a:spcBef>
        <a:buFont typeface="Arial" panose="020B0604020202020204" pitchFamily="34" charset="0"/>
        <a:buChar char="•"/>
        <a:defRPr sz="1646" kern="1200">
          <a:solidFill>
            <a:schemeClr val="tx1"/>
          </a:solidFill>
          <a:latin typeface="+mn-lt"/>
          <a:ea typeface="方正兰亭准黑简体" panose="02000000000000000000" pitchFamily="2" charset="-122"/>
          <a:cs typeface="+mn-cs"/>
        </a:defRPr>
      </a:lvl1pPr>
      <a:lvl2pPr marL="403250" indent="-134417" algn="l" defTabSz="537667" rtl="0" eaLnBrk="1" latinLnBrk="0" hangingPunct="1">
        <a:lnSpc>
          <a:spcPct val="90000"/>
        </a:lnSpc>
        <a:spcBef>
          <a:spcPts val="294"/>
        </a:spcBef>
        <a:buFont typeface="Arial" panose="020B0604020202020204" pitchFamily="34" charset="0"/>
        <a:buChar char="•"/>
        <a:defRPr sz="1411" kern="1200">
          <a:solidFill>
            <a:schemeClr val="tx1"/>
          </a:solidFill>
          <a:latin typeface="+mn-lt"/>
          <a:ea typeface="方正兰亭准黑简体" panose="02000000000000000000" pitchFamily="2" charset="-122"/>
          <a:cs typeface="+mn-cs"/>
        </a:defRPr>
      </a:lvl2pPr>
      <a:lvl3pPr marL="672084" indent="-134417" algn="l" defTabSz="537667" rtl="0" eaLnBrk="1" latinLnBrk="0" hangingPunct="1">
        <a:lnSpc>
          <a:spcPct val="90000"/>
        </a:lnSpc>
        <a:spcBef>
          <a:spcPts val="294"/>
        </a:spcBef>
        <a:buFont typeface="Arial" panose="020B0604020202020204" pitchFamily="34" charset="0"/>
        <a:buChar char="•"/>
        <a:defRPr sz="1176" kern="1200">
          <a:solidFill>
            <a:schemeClr val="tx1"/>
          </a:solidFill>
          <a:latin typeface="+mn-lt"/>
          <a:ea typeface="方正兰亭准黑简体" panose="02000000000000000000" pitchFamily="2" charset="-122"/>
          <a:cs typeface="+mn-cs"/>
        </a:defRPr>
      </a:lvl3pPr>
      <a:lvl4pPr marL="940918"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方正兰亭准黑简体" panose="02000000000000000000" pitchFamily="2" charset="-122"/>
          <a:cs typeface="+mn-cs"/>
        </a:defRPr>
      </a:lvl4pPr>
      <a:lvl5pPr marL="1209751"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方正兰亭准黑简体" panose="02000000000000000000" pitchFamily="2" charset="-122"/>
          <a:cs typeface="+mn-cs"/>
        </a:defRPr>
      </a:lvl5pPr>
      <a:lvl6pPr marL="1478585"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6pPr>
      <a:lvl7pPr marL="1747418"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7pPr>
      <a:lvl8pPr marL="2016252"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8pPr>
      <a:lvl9pPr marL="2285086"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9pPr>
    </p:bodyStyle>
    <p:other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8">
            <a:extLst>
              <a:ext uri="{28A0092B-C50C-407E-A947-70E740481C1C}">
                <a14:useLocalDpi xmlns:a14="http://schemas.microsoft.com/office/drawing/2010/main" val="0"/>
              </a:ext>
            </a:extLst>
          </a:blip>
          <a:srcRect l="1155" t="384" r="1517" b="95995"/>
          <a:stretch/>
        </p:blipFill>
        <p:spPr>
          <a:xfrm>
            <a:off x="-1" y="0"/>
            <a:ext cx="5376864" cy="270345"/>
          </a:xfrm>
          <a:prstGeom prst="rect">
            <a:avLst/>
          </a:prstGeom>
        </p:spPr>
      </p:pic>
      <p:pic>
        <p:nvPicPr>
          <p:cNvPr id="8" name="图片 7"/>
          <p:cNvPicPr>
            <a:picLocks noChangeAspect="1"/>
          </p:cNvPicPr>
          <p:nvPr/>
        </p:nvPicPr>
        <p:blipFill rotWithShape="1">
          <a:blip r:embed="rId18">
            <a:extLst>
              <a:ext uri="{28A0092B-C50C-407E-A947-70E740481C1C}">
                <a14:useLocalDpi xmlns:a14="http://schemas.microsoft.com/office/drawing/2010/main" val="0"/>
              </a:ext>
            </a:extLst>
          </a:blip>
          <a:srcRect l="1155" t="384" r="1517" b="95995"/>
          <a:stretch/>
        </p:blipFill>
        <p:spPr>
          <a:xfrm flipV="1">
            <a:off x="3347" y="6927431"/>
            <a:ext cx="5376864" cy="270345"/>
          </a:xfrm>
          <a:prstGeom prst="rect">
            <a:avLst/>
          </a:prstGeom>
        </p:spPr>
      </p:pic>
      <p:sp>
        <p:nvSpPr>
          <p:cNvPr id="2" name="KSO_BT1"/>
          <p:cNvSpPr>
            <a:spLocks noGrp="1"/>
          </p:cNvSpPr>
          <p:nvPr>
            <p:ph type="title"/>
          </p:nvPr>
        </p:nvSpPr>
        <p:spPr>
          <a:xfrm>
            <a:off x="199712" y="242763"/>
            <a:ext cx="4922001" cy="731335"/>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199712" y="1210458"/>
            <a:ext cx="4917022" cy="542883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4" name="KSO_FD"/>
          <p:cNvSpPr>
            <a:spLocks noGrp="1"/>
          </p:cNvSpPr>
          <p:nvPr>
            <p:ph type="dt" sz="half" idx="2"/>
          </p:nvPr>
        </p:nvSpPr>
        <p:spPr>
          <a:xfrm>
            <a:off x="369659" y="6644741"/>
            <a:ext cx="1209794" cy="381691"/>
          </a:xfrm>
          <a:prstGeom prst="rect">
            <a:avLst/>
          </a:prstGeom>
        </p:spPr>
        <p:txBody>
          <a:bodyPr vert="horz" lIns="91440" tIns="45720" rIns="91440" bIns="45720" rtlCol="0" anchor="ctr"/>
          <a:lstStyle>
            <a:lvl1pPr algn="l">
              <a:defRPr sz="706">
                <a:solidFill>
                  <a:schemeClr val="tx1">
                    <a:tint val="75000"/>
                  </a:schemeClr>
                </a:solidFill>
                <a:ea typeface="方正兰亭准黑简体" panose="02000000000000000000" pitchFamily="2" charset="-122"/>
              </a:defRPr>
            </a:lvl1pPr>
          </a:lstStyle>
          <a:p>
            <a:fld id="{13D0CE79-49FB-443D-BEF8-6B709DE8FD0C}" type="datetimeFigureOut">
              <a:rPr lang="zh-CN" altLang="en-US" smtClean="0"/>
              <a:pPr/>
              <a:t>2022/10/11</a:t>
            </a:fld>
            <a:endParaRPr lang="zh-CN" altLang="en-US" dirty="0"/>
          </a:p>
        </p:txBody>
      </p:sp>
      <p:sp>
        <p:nvSpPr>
          <p:cNvPr id="5" name="KSO_FT"/>
          <p:cNvSpPr>
            <a:spLocks noGrp="1"/>
          </p:cNvSpPr>
          <p:nvPr>
            <p:ph type="ftr" sz="quarter" idx="3"/>
          </p:nvPr>
        </p:nvSpPr>
        <p:spPr>
          <a:xfrm>
            <a:off x="1781086" y="6644741"/>
            <a:ext cx="1814691" cy="381691"/>
          </a:xfrm>
          <a:prstGeom prst="rect">
            <a:avLst/>
          </a:prstGeom>
        </p:spPr>
        <p:txBody>
          <a:bodyPr vert="horz" lIns="91440" tIns="45720" rIns="91440" bIns="45720" rtlCol="0" anchor="ctr"/>
          <a:lstStyle>
            <a:lvl1pPr algn="ctr">
              <a:defRPr sz="706">
                <a:solidFill>
                  <a:schemeClr val="tx1">
                    <a:tint val="75000"/>
                  </a:schemeClr>
                </a:solidFill>
                <a:ea typeface="方正兰亭准黑简体" panose="02000000000000000000" pitchFamily="2" charset="-122"/>
              </a:defRPr>
            </a:lvl1pPr>
          </a:lstStyle>
          <a:p>
            <a:r>
              <a:rPr lang="en-US" altLang="zh-CN" dirty="0"/>
              <a:t>www.islide.cc</a:t>
            </a:r>
            <a:endParaRPr lang="zh-CN" altLang="en-US" dirty="0"/>
          </a:p>
        </p:txBody>
      </p:sp>
      <p:sp>
        <p:nvSpPr>
          <p:cNvPr id="6" name="KSO_FN"/>
          <p:cNvSpPr>
            <a:spLocks noGrp="1"/>
          </p:cNvSpPr>
          <p:nvPr>
            <p:ph type="sldNum" sz="quarter" idx="4"/>
          </p:nvPr>
        </p:nvSpPr>
        <p:spPr>
          <a:xfrm>
            <a:off x="3797410" y="6644741"/>
            <a:ext cx="1209794" cy="381691"/>
          </a:xfrm>
          <a:prstGeom prst="rect">
            <a:avLst/>
          </a:prstGeom>
        </p:spPr>
        <p:txBody>
          <a:bodyPr vert="horz" lIns="91440" tIns="45720" rIns="91440" bIns="45720" rtlCol="0" anchor="ctr"/>
          <a:lstStyle>
            <a:lvl1pPr algn="r">
              <a:defRPr sz="706">
                <a:solidFill>
                  <a:schemeClr val="tx1">
                    <a:tint val="75000"/>
                  </a:schemeClr>
                </a:solidFill>
                <a:ea typeface="方正兰亭准黑简体" panose="02000000000000000000" pitchFamily="2" charset="-122"/>
              </a:defRPr>
            </a:lvl1pPr>
          </a:lstStyle>
          <a:p>
            <a:fld id="{5DD3DB80-B894-403A-B48E-6FDC1A72010E}" type="slidenum">
              <a:rPr lang="zh-CN" altLang="en-US" smtClean="0"/>
              <a:pPr/>
              <a:t>‹#›</a:t>
            </a:fld>
            <a:endParaRPr lang="zh-CN" altLang="en-US" dirty="0"/>
          </a:p>
        </p:txBody>
      </p:sp>
    </p:spTree>
    <p:extLst>
      <p:ext uri="{BB962C8B-B14F-4D97-AF65-F5344CB8AC3E}">
        <p14:creationId xmlns:p14="http://schemas.microsoft.com/office/powerpoint/2010/main" val="1199845426"/>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 id="2147484366" r:id="rId12"/>
    <p:sldLayoutId id="2147484367" r:id="rId13"/>
    <p:sldLayoutId id="2147484368" r:id="rId14"/>
    <p:sldLayoutId id="2147484369" r:id="rId15"/>
    <p:sldLayoutId id="2147484370" r:id="rId16"/>
  </p:sldLayoutIdLst>
  <p:hf hdr="0" dt="0"/>
  <p:txStyles>
    <p:titleStyle>
      <a:lvl1pPr algn="l" defTabSz="537667" rtl="0" eaLnBrk="1" latinLnBrk="0" hangingPunct="1">
        <a:lnSpc>
          <a:spcPct val="90000"/>
        </a:lnSpc>
        <a:spcBef>
          <a:spcPct val="0"/>
        </a:spcBef>
        <a:buNone/>
        <a:defRPr sz="1646" b="1" i="0" kern="1200" baseline="0">
          <a:solidFill>
            <a:schemeClr val="accent2">
              <a:lumMod val="50000"/>
            </a:schemeClr>
          </a:solidFill>
          <a:latin typeface="Arial Black" panose="020B0A04020102020204" pitchFamily="34" charset="0"/>
          <a:ea typeface="方正兰亭准黑简体" panose="02000000000000000000" pitchFamily="2" charset="-122"/>
          <a:cs typeface="+mj-cs"/>
        </a:defRPr>
      </a:lvl1pPr>
    </p:titleStyle>
    <p:bodyStyle>
      <a:lvl1pPr marL="210027" indent="-159620" algn="just" defTabSz="537667" rtl="0" eaLnBrk="1" latinLnBrk="0" hangingPunct="1">
        <a:lnSpc>
          <a:spcPct val="110000"/>
        </a:lnSpc>
        <a:spcBef>
          <a:spcPts val="1058"/>
        </a:spcBef>
        <a:spcAft>
          <a:spcPts val="0"/>
        </a:spcAft>
        <a:buClr>
          <a:srgbClr val="963B22"/>
        </a:buClr>
        <a:buSzPct val="60000"/>
        <a:buFont typeface="Wingdings" panose="05000000000000000000" pitchFamily="2" charset="2"/>
        <a:buChar char="n"/>
        <a:defRPr sz="1176" kern="1200" baseline="0">
          <a:solidFill>
            <a:schemeClr val="accent2">
              <a:lumMod val="50000"/>
            </a:schemeClr>
          </a:solidFill>
          <a:latin typeface="Arial" panose="020B0604020202020204" pitchFamily="34" charset="0"/>
          <a:ea typeface="方正兰亭准黑简体" panose="02000000000000000000" pitchFamily="2" charset="-122"/>
          <a:cs typeface="+mn-cs"/>
        </a:defRPr>
      </a:lvl1pPr>
      <a:lvl2pPr marL="210027" indent="-210027" algn="just" defTabSz="537667" rtl="0" eaLnBrk="1" latinLnBrk="0" hangingPunct="1">
        <a:lnSpc>
          <a:spcPct val="130000"/>
        </a:lnSpc>
        <a:spcBef>
          <a:spcPts val="0"/>
        </a:spcBef>
        <a:spcAft>
          <a:spcPts val="353"/>
        </a:spcAft>
        <a:buClr>
          <a:schemeClr val="accent2">
            <a:lumMod val="60000"/>
            <a:lumOff val="40000"/>
          </a:schemeClr>
        </a:buClr>
        <a:buFont typeface="幼圆" panose="02010509060101010101" pitchFamily="49" charset="-122"/>
        <a:buChar char=" "/>
        <a:defRPr sz="941" kern="1200" baseline="0">
          <a:solidFill>
            <a:srgbClr val="7D7D7D"/>
          </a:solidFill>
          <a:latin typeface="方正兰亭准黑简体" panose="02000000000000000000" pitchFamily="2" charset="-122"/>
          <a:ea typeface="方正兰亭准黑简体" panose="02000000000000000000" pitchFamily="2" charset="-122"/>
          <a:cs typeface="+mn-cs"/>
        </a:defRPr>
      </a:lvl2pPr>
      <a:lvl3pPr marL="672084" indent="-134417" algn="l" defTabSz="537667" rtl="0" eaLnBrk="1" latinLnBrk="0" hangingPunct="1">
        <a:lnSpc>
          <a:spcPct val="90000"/>
        </a:lnSpc>
        <a:spcBef>
          <a:spcPts val="294"/>
        </a:spcBef>
        <a:buFont typeface="Arial" panose="020B0604020202020204" pitchFamily="34" charset="0"/>
        <a:buChar char="•"/>
        <a:defRPr sz="1176" kern="1200">
          <a:solidFill>
            <a:schemeClr val="tx1"/>
          </a:solidFill>
          <a:latin typeface="+mn-lt"/>
          <a:ea typeface="+mn-ea"/>
          <a:cs typeface="+mn-cs"/>
        </a:defRPr>
      </a:lvl3pPr>
      <a:lvl4pPr marL="940918"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4pPr>
      <a:lvl5pPr marL="1209751"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5pPr>
      <a:lvl6pPr marL="1478585"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6pPr>
      <a:lvl7pPr marL="1747418"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7pPr>
      <a:lvl8pPr marL="2016252"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8pPr>
      <a:lvl9pPr marL="2285086" indent="-134417" algn="l" defTabSz="537667" rtl="0" eaLnBrk="1" latinLnBrk="0" hangingPunct="1">
        <a:lnSpc>
          <a:spcPct val="90000"/>
        </a:lnSpc>
        <a:spcBef>
          <a:spcPts val="294"/>
        </a:spcBef>
        <a:buFont typeface="Arial" panose="020B0604020202020204" pitchFamily="34" charset="0"/>
        <a:buChar char="•"/>
        <a:defRPr sz="1058" kern="1200">
          <a:solidFill>
            <a:schemeClr val="tx1"/>
          </a:solidFill>
          <a:latin typeface="+mn-lt"/>
          <a:ea typeface="+mn-ea"/>
          <a:cs typeface="+mn-cs"/>
        </a:defRPr>
      </a:lvl9pPr>
    </p:bodyStyle>
    <p:other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20000" r="-100000"/>
          </a:stretch>
        </a:blipFill>
        <a:effectLst/>
      </p:bgPr>
    </p:bg>
    <p:spTree>
      <p:nvGrpSpPr>
        <p:cNvPr id="1" name=""/>
        <p:cNvGrpSpPr/>
        <p:nvPr/>
      </p:nvGrpSpPr>
      <p:grpSpPr>
        <a:xfrm>
          <a:off x="0" y="0"/>
          <a:ext cx="0" cy="0"/>
          <a:chOff x="0" y="0"/>
          <a:chExt cx="0" cy="0"/>
        </a:xfrm>
      </p:grpSpPr>
      <p:grpSp>
        <p:nvGrpSpPr>
          <p:cNvPr id="25" name="PA_组 15"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GrpSpPr/>
          <p:nvPr>
            <p:custDataLst>
              <p:tags r:id="rId1"/>
            </p:custDataLst>
          </p:nvPr>
        </p:nvGrpSpPr>
        <p:grpSpPr>
          <a:xfrm>
            <a:off x="1145105" y="6823967"/>
            <a:ext cx="433651" cy="101975"/>
            <a:chOff x="673707" y="6337738"/>
            <a:chExt cx="1903215" cy="115636"/>
          </a:xfrm>
          <a:solidFill>
            <a:schemeClr val="bg1"/>
          </a:solidFill>
        </p:grpSpPr>
        <p:sp>
          <p:nvSpPr>
            <p:cNvPr id="28" name="椭圆 27"/>
            <p:cNvSpPr/>
            <p:nvPr/>
          </p:nvSpPr>
          <p:spPr>
            <a:xfrm>
              <a:off x="673707" y="6337738"/>
              <a:ext cx="466278" cy="115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1866">
                <a:defRPr/>
              </a:pPr>
              <a:endParaRPr kumimoji="1" lang="zh-CN" altLang="en-US" sz="741" b="1">
                <a:solidFill>
                  <a:prstClr val="white"/>
                </a:solidFill>
                <a:cs typeface="+mn-ea"/>
                <a:sym typeface="+mn-lt"/>
              </a:endParaRPr>
            </a:p>
          </p:txBody>
        </p:sp>
        <p:sp>
          <p:nvSpPr>
            <p:cNvPr id="29" name="椭圆 28"/>
            <p:cNvSpPr/>
            <p:nvPr/>
          </p:nvSpPr>
          <p:spPr>
            <a:xfrm>
              <a:off x="1456434" y="6337738"/>
              <a:ext cx="423009" cy="115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1866">
                <a:defRPr/>
              </a:pPr>
              <a:endParaRPr kumimoji="1" lang="zh-CN" altLang="en-US" sz="741" b="1">
                <a:solidFill>
                  <a:prstClr val="white"/>
                </a:solidFill>
                <a:cs typeface="+mn-ea"/>
                <a:sym typeface="+mn-lt"/>
              </a:endParaRPr>
            </a:p>
          </p:txBody>
        </p:sp>
        <p:sp>
          <p:nvSpPr>
            <p:cNvPr id="30" name="椭圆 29"/>
            <p:cNvSpPr/>
            <p:nvPr/>
          </p:nvSpPr>
          <p:spPr>
            <a:xfrm>
              <a:off x="2191371" y="6337738"/>
              <a:ext cx="385551" cy="11563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1866">
                <a:defRPr/>
              </a:pPr>
              <a:endParaRPr kumimoji="1" lang="zh-CN" altLang="en-US" sz="741" b="1">
                <a:solidFill>
                  <a:prstClr val="white"/>
                </a:solidFill>
                <a:cs typeface="+mn-ea"/>
                <a:sym typeface="+mn-lt"/>
              </a:endParaRPr>
            </a:p>
          </p:txBody>
        </p:sp>
      </p:grpSp>
      <p:grpSp>
        <p:nvGrpSpPr>
          <p:cNvPr id="37" name="组合 36"/>
          <p:cNvGrpSpPr/>
          <p:nvPr/>
        </p:nvGrpSpPr>
        <p:grpSpPr>
          <a:xfrm>
            <a:off x="0" y="2174839"/>
            <a:ext cx="5376863" cy="1007234"/>
            <a:chOff x="943910" y="772391"/>
            <a:chExt cx="14833645" cy="1959222"/>
          </a:xfrm>
        </p:grpSpPr>
        <p:sp>
          <p:nvSpPr>
            <p:cNvPr id="39" name="文本框 38"/>
            <p:cNvSpPr txBox="1"/>
            <p:nvPr/>
          </p:nvSpPr>
          <p:spPr>
            <a:xfrm>
              <a:off x="1282008" y="1130944"/>
              <a:ext cx="9643224" cy="1600669"/>
            </a:xfrm>
            <a:prstGeom prst="rect">
              <a:avLst/>
            </a:prstGeom>
            <a:noFill/>
          </p:spPr>
          <p:txBody>
            <a:bodyPr wrap="square" rtlCol="0">
              <a:spAutoFit/>
            </a:bodyPr>
            <a:lstStyle/>
            <a:p>
              <a:pPr algn="ctr" defTabSz="253655"/>
              <a:endParaRPr lang="en-US" altLang="zh-CN" sz="2665" b="1" spc="70" dirty="0">
                <a:solidFill>
                  <a:prstClr val="white"/>
                </a:solidFill>
                <a:cs typeface="+mn-ea"/>
                <a:sym typeface="+mn-lt"/>
              </a:endParaRPr>
            </a:p>
          </p:txBody>
        </p:sp>
        <p:sp>
          <p:nvSpPr>
            <p:cNvPr id="40" name="文本框 39"/>
            <p:cNvSpPr txBox="1"/>
            <p:nvPr/>
          </p:nvSpPr>
          <p:spPr>
            <a:xfrm>
              <a:off x="943910" y="772391"/>
              <a:ext cx="14833645" cy="1616414"/>
            </a:xfrm>
            <a:prstGeom prst="rect">
              <a:avLst/>
            </a:prstGeom>
            <a:noFill/>
          </p:spPr>
          <p:txBody>
            <a:bodyPr wrap="square" rtlCol="0">
              <a:spAutoFit/>
            </a:bodyPr>
            <a:lstStyle/>
            <a:p>
              <a:pPr algn="ctr" defTabSz="253655"/>
              <a:r>
                <a:rPr lang="zh-CN" altLang="en-US" sz="2400" b="1" kern="0" dirty="0">
                  <a:solidFill>
                    <a:schemeClr val="bg1"/>
                  </a:solidFill>
                  <a:cs typeface="+mn-ea"/>
                  <a:sym typeface="+mn-lt"/>
                </a:rPr>
                <a:t>经济恢复企稳</a:t>
              </a:r>
              <a:endParaRPr lang="en-US" altLang="zh-CN" sz="2400" b="1" kern="0" dirty="0">
                <a:solidFill>
                  <a:schemeClr val="bg1"/>
                </a:solidFill>
                <a:cs typeface="+mn-ea"/>
                <a:sym typeface="+mn-lt"/>
              </a:endParaRPr>
            </a:p>
            <a:p>
              <a:pPr algn="ctr" defTabSz="253655"/>
              <a:r>
                <a:rPr lang="zh-CN" altLang="en-US" sz="2400" b="1" kern="0" dirty="0">
                  <a:solidFill>
                    <a:schemeClr val="bg1"/>
                  </a:solidFill>
                  <a:cs typeface="+mn-ea"/>
                  <a:sym typeface="+mn-lt"/>
                </a:rPr>
                <a:t>企业关注“硬实力”提升</a:t>
              </a:r>
              <a:endParaRPr lang="en-US" altLang="zh-CN" sz="2400" b="1" kern="0" dirty="0">
                <a:solidFill>
                  <a:schemeClr val="bg1"/>
                </a:solidFill>
                <a:cs typeface="+mn-ea"/>
                <a:sym typeface="+mn-lt"/>
              </a:endParaRPr>
            </a:p>
          </p:txBody>
        </p:sp>
      </p:grpSp>
      <p:sp>
        <p:nvSpPr>
          <p:cNvPr id="4" name="矩形 3"/>
          <p:cNvSpPr/>
          <p:nvPr/>
        </p:nvSpPr>
        <p:spPr>
          <a:xfrm>
            <a:off x="1094092" y="3633061"/>
            <a:ext cx="3251816" cy="276999"/>
          </a:xfrm>
          <a:prstGeom prst="rect">
            <a:avLst/>
          </a:prstGeom>
        </p:spPr>
        <p:txBody>
          <a:bodyPr wrap="square">
            <a:spAutoFit/>
          </a:bodyPr>
          <a:lstStyle/>
          <a:p>
            <a:pPr algn="ctr" defTabSz="253655"/>
            <a:r>
              <a:rPr lang="en-US" altLang="zh-CN" sz="1200" b="1" kern="0" spc="417" dirty="0">
                <a:solidFill>
                  <a:schemeClr val="bg1"/>
                </a:solidFill>
                <a:cs typeface="+mn-ea"/>
                <a:sym typeface="+mn-lt"/>
              </a:rPr>
              <a:t>2022</a:t>
            </a:r>
            <a:r>
              <a:rPr lang="zh-CN" altLang="en-US" sz="1200" b="1" kern="0" spc="417" dirty="0">
                <a:solidFill>
                  <a:schemeClr val="bg1"/>
                </a:solidFill>
                <a:cs typeface="+mn-ea"/>
                <a:sym typeface="+mn-lt"/>
              </a:rPr>
              <a:t>年四季度人力资源趋势报告</a:t>
            </a:r>
            <a:endParaRPr lang="zh-CN" altLang="en-US" sz="1100" b="1" spc="417" dirty="0">
              <a:solidFill>
                <a:schemeClr val="bg1"/>
              </a:solidFill>
              <a:cs typeface="+mn-ea"/>
              <a:sym typeface="+mn-lt"/>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1524" y="0"/>
            <a:ext cx="1575339" cy="749112"/>
          </a:xfrm>
          <a:prstGeom prst="rect">
            <a:avLst/>
          </a:prstGeom>
        </p:spPr>
      </p:pic>
    </p:spTree>
    <p:extLst>
      <p:ext uri="{BB962C8B-B14F-4D97-AF65-F5344CB8AC3E}">
        <p14:creationId xmlns:p14="http://schemas.microsoft.com/office/powerpoint/2010/main" val="9144963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1F771E-D8CD-BA67-1CA2-57129F92D1CE}"/>
              </a:ext>
            </a:extLst>
          </p:cNvPr>
          <p:cNvSpPr>
            <a:spLocks noGrp="1"/>
          </p:cNvSpPr>
          <p:nvPr>
            <p:ph type="title"/>
          </p:nvPr>
        </p:nvSpPr>
        <p:spPr/>
        <p:txBody>
          <a:bodyPr/>
          <a:lstStyle/>
          <a:p>
            <a:r>
              <a:rPr lang="en-US" altLang="zh-CN" dirty="0"/>
              <a:t>       2022</a:t>
            </a:r>
            <a:r>
              <a:rPr lang="zh-CN" altLang="en-US" dirty="0"/>
              <a:t>年国内热门城市人才政策盘点</a:t>
            </a:r>
          </a:p>
        </p:txBody>
      </p:sp>
      <p:sp>
        <p:nvSpPr>
          <p:cNvPr id="4" name="灯片编号占位符 3">
            <a:extLst>
              <a:ext uri="{FF2B5EF4-FFF2-40B4-BE49-F238E27FC236}">
                <a16:creationId xmlns:a16="http://schemas.microsoft.com/office/drawing/2014/main" id="{DCA64C55-BDDF-A835-93E8-FA8EEDB39A1E}"/>
              </a:ext>
            </a:extLst>
          </p:cNvPr>
          <p:cNvSpPr>
            <a:spLocks noGrp="1"/>
          </p:cNvSpPr>
          <p:nvPr>
            <p:ph type="sldNum" sz="quarter" idx="12"/>
          </p:nvPr>
        </p:nvSpPr>
        <p:spPr/>
        <p:txBody>
          <a:bodyPr/>
          <a:lstStyle/>
          <a:p>
            <a:fld id="{5DD3DB80-B894-403A-B48E-6FDC1A72010E}" type="slidenum">
              <a:rPr lang="zh-CN" altLang="en-US" smtClean="0"/>
              <a:pPr/>
              <a:t>10</a:t>
            </a:fld>
            <a:endParaRPr lang="zh-CN" altLang="en-US"/>
          </a:p>
        </p:txBody>
      </p:sp>
      <p:sp>
        <p:nvSpPr>
          <p:cNvPr id="5" name="文本框 4">
            <a:extLst>
              <a:ext uri="{FF2B5EF4-FFF2-40B4-BE49-F238E27FC236}">
                <a16:creationId xmlns:a16="http://schemas.microsoft.com/office/drawing/2014/main" id="{1F908ECA-8309-FE89-B3ED-3488606966E4}"/>
              </a:ext>
            </a:extLst>
          </p:cNvPr>
          <p:cNvSpPr txBox="1"/>
          <p:nvPr/>
        </p:nvSpPr>
        <p:spPr>
          <a:xfrm>
            <a:off x="233362" y="1103793"/>
            <a:ext cx="4910137" cy="788806"/>
          </a:xfrm>
          <a:prstGeom prst="rect">
            <a:avLst/>
          </a:prstGeom>
          <a:noFill/>
        </p:spPr>
        <p:txBody>
          <a:bodyPr wrap="square" rtlCol="0">
            <a:spAutoFit/>
          </a:bodyPr>
          <a:lstStyle/>
          <a:p>
            <a:pPr>
              <a:lnSpc>
                <a:spcPct val="130000"/>
              </a:lnSpc>
            </a:pPr>
            <a:r>
              <a:rPr lang="zh-CN" altLang="en-US" sz="1200" b="0" i="0" dirty="0">
                <a:solidFill>
                  <a:schemeClr val="bg2"/>
                </a:solidFill>
                <a:effectLst/>
                <a:latin typeface="+mn-ea"/>
              </a:rPr>
              <a:t>第一财经旗下的新一线城市研究所发布了</a:t>
            </a:r>
            <a:r>
              <a:rPr lang="en-US" altLang="zh-CN" sz="1200" b="0" i="0" dirty="0">
                <a:solidFill>
                  <a:schemeClr val="bg2"/>
                </a:solidFill>
                <a:effectLst/>
                <a:latin typeface="+mn-ea"/>
              </a:rPr>
              <a:t>《2022</a:t>
            </a:r>
            <a:r>
              <a:rPr lang="zh-CN" altLang="en-US" sz="1200" b="0" i="0" dirty="0">
                <a:solidFill>
                  <a:schemeClr val="bg2"/>
                </a:solidFill>
                <a:effectLst/>
                <a:latin typeface="+mn-ea"/>
              </a:rPr>
              <a:t>城市商业魅力排行榜</a:t>
            </a:r>
            <a:r>
              <a:rPr lang="en-US" altLang="zh-CN" sz="1200" b="0" i="0" dirty="0">
                <a:solidFill>
                  <a:schemeClr val="bg2"/>
                </a:solidFill>
                <a:effectLst/>
                <a:latin typeface="+mn-ea"/>
              </a:rPr>
              <a:t>》</a:t>
            </a:r>
            <a:r>
              <a:rPr lang="zh-CN" altLang="en-US" sz="1200" b="0" i="0" dirty="0">
                <a:solidFill>
                  <a:schemeClr val="bg2"/>
                </a:solidFill>
                <a:effectLst/>
                <a:latin typeface="+mn-ea"/>
              </a:rPr>
              <a:t>，</a:t>
            </a:r>
            <a:r>
              <a:rPr lang="en-US" altLang="zh-CN" sz="1200" b="0" i="0" dirty="0">
                <a:solidFill>
                  <a:schemeClr val="bg2"/>
                </a:solidFill>
                <a:effectLst/>
                <a:latin typeface="+mn-ea"/>
              </a:rPr>
              <a:t>2022</a:t>
            </a:r>
            <a:r>
              <a:rPr lang="zh-CN" altLang="en-US" sz="1200" b="0" i="0" dirty="0">
                <a:solidFill>
                  <a:schemeClr val="bg2"/>
                </a:solidFill>
                <a:effectLst/>
                <a:latin typeface="+mn-ea"/>
              </a:rPr>
              <a:t>年新一线城市依次是：</a:t>
            </a:r>
            <a:r>
              <a:rPr lang="zh-CN" altLang="en-US" sz="1200" b="1" i="0" dirty="0">
                <a:solidFill>
                  <a:schemeClr val="bg2"/>
                </a:solidFill>
                <a:effectLst/>
                <a:latin typeface="+mn-ea"/>
              </a:rPr>
              <a:t>成都、重庆、杭州、西安、武汉、苏州、郑州、南京、天津、长沙、东莞、宁波、佛山、合肥和青岛。</a:t>
            </a:r>
            <a:endParaRPr lang="zh-CN" altLang="en-US" sz="1000" dirty="0">
              <a:solidFill>
                <a:schemeClr val="bg2"/>
              </a:solidFill>
              <a:latin typeface="+mn-ea"/>
            </a:endParaRPr>
          </a:p>
        </p:txBody>
      </p:sp>
      <p:graphicFrame>
        <p:nvGraphicFramePr>
          <p:cNvPr id="6" name="表格 6">
            <a:extLst>
              <a:ext uri="{FF2B5EF4-FFF2-40B4-BE49-F238E27FC236}">
                <a16:creationId xmlns:a16="http://schemas.microsoft.com/office/drawing/2014/main" id="{F1A7054B-7258-E831-F158-84AA0BACC291}"/>
              </a:ext>
            </a:extLst>
          </p:cNvPr>
          <p:cNvGraphicFramePr>
            <a:graphicFrameLocks noGrp="1"/>
          </p:cNvGraphicFramePr>
          <p:nvPr>
            <p:extLst>
              <p:ext uri="{D42A27DB-BD31-4B8C-83A1-F6EECF244321}">
                <p14:modId xmlns:p14="http://schemas.microsoft.com/office/powerpoint/2010/main" val="2241684566"/>
              </p:ext>
            </p:extLst>
          </p:nvPr>
        </p:nvGraphicFramePr>
        <p:xfrm>
          <a:off x="258636" y="2093393"/>
          <a:ext cx="4804151" cy="4737620"/>
        </p:xfrm>
        <a:graphic>
          <a:graphicData uri="http://schemas.openxmlformats.org/drawingml/2006/table">
            <a:tbl>
              <a:tblPr firstRow="1" bandRow="1">
                <a:tableStyleId>{18603FDC-E32A-4AB5-989C-0864C3EAD2B8}</a:tableStyleId>
              </a:tblPr>
              <a:tblGrid>
                <a:gridCol w="1058498">
                  <a:extLst>
                    <a:ext uri="{9D8B030D-6E8A-4147-A177-3AD203B41FA5}">
                      <a16:colId xmlns:a16="http://schemas.microsoft.com/office/drawing/2014/main" val="1466833605"/>
                    </a:ext>
                  </a:extLst>
                </a:gridCol>
                <a:gridCol w="3745653">
                  <a:extLst>
                    <a:ext uri="{9D8B030D-6E8A-4147-A177-3AD203B41FA5}">
                      <a16:colId xmlns:a16="http://schemas.microsoft.com/office/drawing/2014/main" val="3975284707"/>
                    </a:ext>
                  </a:extLst>
                </a:gridCol>
              </a:tblGrid>
              <a:tr h="343674">
                <a:tc>
                  <a:txBody>
                    <a:bodyPr/>
                    <a:lstStyle/>
                    <a:p>
                      <a:pPr algn="ctr"/>
                      <a:r>
                        <a:rPr lang="zh-CN" altLang="en-US" dirty="0"/>
                        <a:t>城市</a:t>
                      </a:r>
                    </a:p>
                  </a:txBody>
                  <a:tcPr anchor="ctr"/>
                </a:tc>
                <a:tc>
                  <a:txBody>
                    <a:bodyPr/>
                    <a:lstStyle/>
                    <a:p>
                      <a:pPr algn="ctr"/>
                      <a:r>
                        <a:rPr lang="zh-CN" altLang="en-US" dirty="0"/>
                        <a:t>人才政策</a:t>
                      </a:r>
                    </a:p>
                  </a:txBody>
                  <a:tcPr anchor="ctr"/>
                </a:tc>
                <a:extLst>
                  <a:ext uri="{0D108BD9-81ED-4DB2-BD59-A6C34878D82A}">
                    <a16:rowId xmlns:a16="http://schemas.microsoft.com/office/drawing/2014/main" val="3321994579"/>
                  </a:ext>
                </a:extLst>
              </a:tr>
              <a:tr h="700804">
                <a:tc>
                  <a:txBody>
                    <a:bodyPr/>
                    <a:lstStyle/>
                    <a:p>
                      <a:r>
                        <a:rPr lang="zh-CN" altLang="en-US" dirty="0">
                          <a:solidFill>
                            <a:schemeClr val="bg2"/>
                          </a:solidFill>
                        </a:rPr>
                        <a:t>北京：</a:t>
                      </a:r>
                      <a:endParaRPr lang="en-US" altLang="zh-CN" dirty="0">
                        <a:solidFill>
                          <a:schemeClr val="bg2"/>
                        </a:solidFill>
                      </a:endParaRPr>
                    </a:p>
                    <a:p>
                      <a:r>
                        <a:rPr lang="zh-CN" altLang="en-US" dirty="0">
                          <a:solidFill>
                            <a:schemeClr val="bg2"/>
                          </a:solidFill>
                        </a:rPr>
                        <a:t>人才落户快</a:t>
                      </a:r>
                    </a:p>
                    <a:p>
                      <a:endParaRPr lang="zh-CN" altLang="en-US" dirty="0">
                        <a:solidFill>
                          <a:schemeClr val="bg2"/>
                        </a:solidFill>
                      </a:endParaRPr>
                    </a:p>
                    <a:p>
                      <a:endParaRPr lang="zh-CN" altLang="en-US" dirty="0">
                        <a:solidFill>
                          <a:schemeClr val="bg2"/>
                        </a:solidFill>
                      </a:endParaRPr>
                    </a:p>
                  </a:txBody>
                  <a:tcPr>
                    <a:solidFill>
                      <a:schemeClr val="tx2">
                        <a:lumMod val="85000"/>
                      </a:schemeClr>
                    </a:solidFill>
                  </a:tcPr>
                </a:tc>
                <a:tc>
                  <a:txBody>
                    <a:bodyPr/>
                    <a:lstStyle/>
                    <a:p>
                      <a:r>
                        <a:rPr lang="en-US" altLang="zh-CN" sz="800" dirty="0">
                          <a:solidFill>
                            <a:schemeClr val="bg2"/>
                          </a:solidFill>
                        </a:rPr>
                        <a:t>《</a:t>
                      </a:r>
                      <a:r>
                        <a:rPr lang="zh-CN" altLang="en-US" sz="800" dirty="0">
                          <a:solidFill>
                            <a:schemeClr val="bg2"/>
                          </a:solidFill>
                        </a:rPr>
                        <a:t>北京市引进毕业生管理办法</a:t>
                      </a:r>
                      <a:r>
                        <a:rPr lang="en-US" altLang="zh-CN" sz="800" dirty="0">
                          <a:solidFill>
                            <a:schemeClr val="bg2"/>
                          </a:solidFill>
                        </a:rPr>
                        <a:t>》</a:t>
                      </a:r>
                      <a:r>
                        <a:rPr lang="zh-CN" altLang="en-US" sz="800" dirty="0">
                          <a:solidFill>
                            <a:schemeClr val="bg2"/>
                          </a:solidFill>
                        </a:rPr>
                        <a:t>，列入国家统一招生计划，就读最高学历期间未与任何单位存在劳动</a:t>
                      </a:r>
                      <a:r>
                        <a:rPr lang="en-US" altLang="zh-CN" sz="800" dirty="0">
                          <a:solidFill>
                            <a:schemeClr val="bg2"/>
                          </a:solidFill>
                        </a:rPr>
                        <a:t>(</a:t>
                      </a:r>
                      <a:r>
                        <a:rPr lang="zh-CN" altLang="en-US" sz="800" dirty="0">
                          <a:solidFill>
                            <a:schemeClr val="bg2"/>
                          </a:solidFill>
                        </a:rPr>
                        <a:t>录用、聘用</a:t>
                      </a:r>
                      <a:r>
                        <a:rPr lang="en-US" altLang="zh-CN" sz="800" dirty="0">
                          <a:solidFill>
                            <a:schemeClr val="bg2"/>
                          </a:solidFill>
                        </a:rPr>
                        <a:t>)</a:t>
                      </a:r>
                      <a:r>
                        <a:rPr lang="zh-CN" altLang="en-US" sz="800" dirty="0">
                          <a:solidFill>
                            <a:schemeClr val="bg2"/>
                          </a:solidFill>
                        </a:rPr>
                        <a:t>关系，且按时取得学历学位的非北京常住户口应届毕业生，都在引进范围之内。同时，毕业两年内初次就业的毕业生也参照执行。</a:t>
                      </a:r>
                    </a:p>
                  </a:txBody>
                  <a:tcPr>
                    <a:solidFill>
                      <a:schemeClr val="tx2">
                        <a:lumMod val="85000"/>
                      </a:schemeClr>
                    </a:solidFill>
                  </a:tcPr>
                </a:tc>
                <a:extLst>
                  <a:ext uri="{0D108BD9-81ED-4DB2-BD59-A6C34878D82A}">
                    <a16:rowId xmlns:a16="http://schemas.microsoft.com/office/drawing/2014/main" val="1350938122"/>
                  </a:ext>
                </a:extLst>
              </a:tr>
              <a:tr h="783238">
                <a:tc>
                  <a:txBody>
                    <a:bodyPr/>
                    <a:lstStyle/>
                    <a:p>
                      <a:r>
                        <a:rPr lang="zh-CN" altLang="en-US" dirty="0">
                          <a:solidFill>
                            <a:schemeClr val="bg2"/>
                          </a:solidFill>
                        </a:rPr>
                        <a:t>上海：</a:t>
                      </a:r>
                      <a:endParaRPr lang="en-US" altLang="zh-CN" dirty="0">
                        <a:solidFill>
                          <a:schemeClr val="bg2"/>
                        </a:solidFill>
                      </a:endParaRPr>
                    </a:p>
                    <a:p>
                      <a:r>
                        <a:rPr lang="zh-CN" altLang="en-US" dirty="0">
                          <a:solidFill>
                            <a:schemeClr val="bg2"/>
                          </a:solidFill>
                        </a:rPr>
                        <a:t>优秀人才可免打分落户</a:t>
                      </a:r>
                    </a:p>
                  </a:txBody>
                  <a:tcPr>
                    <a:solidFill>
                      <a:schemeClr val="tx2">
                        <a:lumMod val="85000"/>
                      </a:schemeClr>
                    </a:solidFill>
                  </a:tcPr>
                </a:tc>
                <a:tc>
                  <a:txBody>
                    <a:bodyPr/>
                    <a:lstStyle/>
                    <a:p>
                      <a:r>
                        <a:rPr lang="zh-CN" altLang="en-US" sz="800" dirty="0">
                          <a:solidFill>
                            <a:schemeClr val="bg2"/>
                          </a:solidFill>
                        </a:rPr>
                        <a:t>上海正式公布了</a:t>
                      </a:r>
                      <a:r>
                        <a:rPr lang="en-US" altLang="zh-CN" sz="800" dirty="0">
                          <a:solidFill>
                            <a:schemeClr val="bg2"/>
                          </a:solidFill>
                        </a:rPr>
                        <a:t>《</a:t>
                      </a:r>
                      <a:r>
                        <a:rPr lang="zh-CN" altLang="en-US" sz="800" dirty="0">
                          <a:solidFill>
                            <a:schemeClr val="bg2"/>
                          </a:solidFill>
                        </a:rPr>
                        <a:t>关于做好</a:t>
                      </a:r>
                      <a:r>
                        <a:rPr lang="en-US" altLang="zh-CN" sz="800" dirty="0">
                          <a:solidFill>
                            <a:schemeClr val="bg2"/>
                          </a:solidFill>
                        </a:rPr>
                        <a:t>2022</a:t>
                      </a:r>
                      <a:r>
                        <a:rPr lang="zh-CN" altLang="en-US" sz="800" dirty="0">
                          <a:solidFill>
                            <a:schemeClr val="bg2"/>
                          </a:solidFill>
                        </a:rPr>
                        <a:t>年非上海生源应届普通高校毕业生进沪就业工作的通知</a:t>
                      </a:r>
                      <a:r>
                        <a:rPr lang="en-US" altLang="zh-CN" sz="800" dirty="0">
                          <a:solidFill>
                            <a:schemeClr val="bg2"/>
                          </a:solidFill>
                        </a:rPr>
                        <a:t>》</a:t>
                      </a:r>
                      <a:r>
                        <a:rPr lang="zh-CN" altLang="en-US" sz="800" dirty="0">
                          <a:solidFill>
                            <a:schemeClr val="bg2"/>
                          </a:solidFill>
                        </a:rPr>
                        <a:t>，其中明确所有高校应届博士、双一流高校应届硕士（不分专业）、一流学科建设高校建设学科应届生硕士、上海各研究所和各高校应届硕士毕业生，以及上海“双一流”建设高校应届本科毕业生，在五大新城，南北地区，重点转型地区用人单位工作的，都直接落户。不符合以上条件的非上海生源毕业生需要打分超过</a:t>
                      </a:r>
                      <a:r>
                        <a:rPr lang="en-US" altLang="zh-CN" sz="800" dirty="0">
                          <a:solidFill>
                            <a:schemeClr val="bg2"/>
                          </a:solidFill>
                        </a:rPr>
                        <a:t>72</a:t>
                      </a:r>
                      <a:r>
                        <a:rPr lang="zh-CN" altLang="en-US" sz="800" dirty="0">
                          <a:solidFill>
                            <a:schemeClr val="bg2"/>
                          </a:solidFill>
                        </a:rPr>
                        <a:t>分才可落户上海。</a:t>
                      </a:r>
                    </a:p>
                  </a:txBody>
                  <a:tcPr>
                    <a:solidFill>
                      <a:schemeClr val="tx2">
                        <a:lumMod val="85000"/>
                      </a:schemeClr>
                    </a:solidFill>
                  </a:tcPr>
                </a:tc>
                <a:extLst>
                  <a:ext uri="{0D108BD9-81ED-4DB2-BD59-A6C34878D82A}">
                    <a16:rowId xmlns:a16="http://schemas.microsoft.com/office/drawing/2014/main" val="2217752116"/>
                  </a:ext>
                </a:extLst>
              </a:tr>
              <a:tr h="1015308">
                <a:tc>
                  <a:txBody>
                    <a:bodyPr/>
                    <a:lstStyle/>
                    <a:p>
                      <a:r>
                        <a:rPr lang="zh-CN" altLang="en-US" dirty="0">
                          <a:solidFill>
                            <a:schemeClr val="bg2"/>
                          </a:solidFill>
                        </a:rPr>
                        <a:t>深圳：</a:t>
                      </a:r>
                      <a:endParaRPr lang="en-US" altLang="zh-CN" dirty="0">
                        <a:solidFill>
                          <a:schemeClr val="bg2"/>
                        </a:solidFill>
                      </a:endParaRPr>
                    </a:p>
                    <a:p>
                      <a:r>
                        <a:rPr lang="zh-CN" altLang="en-US" dirty="0">
                          <a:solidFill>
                            <a:schemeClr val="bg2"/>
                          </a:solidFill>
                        </a:rPr>
                        <a:t>重金吸引高端人才</a:t>
                      </a:r>
                    </a:p>
                  </a:txBody>
                  <a:tcPr>
                    <a:solidFill>
                      <a:schemeClr val="tx2">
                        <a:lumMod val="85000"/>
                      </a:schemeClr>
                    </a:solidFill>
                  </a:tcPr>
                </a:tc>
                <a:tc>
                  <a:txBody>
                    <a:bodyPr/>
                    <a:lstStyle/>
                    <a:p>
                      <a:r>
                        <a:rPr lang="zh-CN" altLang="en-US" sz="800" dirty="0">
                          <a:solidFill>
                            <a:schemeClr val="bg2"/>
                          </a:solidFill>
                        </a:rPr>
                        <a:t>根据</a:t>
                      </a:r>
                      <a:r>
                        <a:rPr lang="en-US" altLang="zh-CN" sz="800" dirty="0">
                          <a:solidFill>
                            <a:schemeClr val="bg2"/>
                          </a:solidFill>
                        </a:rPr>
                        <a:t>《</a:t>
                      </a:r>
                      <a:r>
                        <a:rPr lang="zh-CN" altLang="en-US" sz="800" dirty="0">
                          <a:solidFill>
                            <a:schemeClr val="bg2"/>
                          </a:solidFill>
                        </a:rPr>
                        <a:t>深圳经济特区人才工作条例</a:t>
                      </a:r>
                      <a:r>
                        <a:rPr lang="en-US" altLang="zh-CN" sz="800" dirty="0">
                          <a:solidFill>
                            <a:schemeClr val="bg2"/>
                          </a:solidFill>
                        </a:rPr>
                        <a:t>》</a:t>
                      </a:r>
                      <a:r>
                        <a:rPr lang="zh-CN" altLang="en-US" sz="800" dirty="0">
                          <a:solidFill>
                            <a:schemeClr val="bg2"/>
                          </a:solidFill>
                        </a:rPr>
                        <a:t>、</a:t>
                      </a:r>
                      <a:r>
                        <a:rPr lang="en-US" altLang="zh-CN" sz="800" dirty="0">
                          <a:solidFill>
                            <a:schemeClr val="bg2"/>
                          </a:solidFill>
                        </a:rPr>
                        <a:t>《</a:t>
                      </a:r>
                      <a:r>
                        <a:rPr lang="zh-CN" altLang="en-US" sz="800" dirty="0">
                          <a:solidFill>
                            <a:schemeClr val="bg2"/>
                          </a:solidFill>
                        </a:rPr>
                        <a:t>深圳市人才安居办法</a:t>
                      </a:r>
                      <a:r>
                        <a:rPr lang="en-US" altLang="zh-CN" sz="800" dirty="0">
                          <a:solidFill>
                            <a:schemeClr val="bg2"/>
                          </a:solidFill>
                        </a:rPr>
                        <a:t>》</a:t>
                      </a:r>
                      <a:r>
                        <a:rPr lang="zh-CN" altLang="en-US" sz="800" dirty="0">
                          <a:solidFill>
                            <a:schemeClr val="bg2"/>
                          </a:solidFill>
                        </a:rPr>
                        <a:t>（深圳市人民政府令第</a:t>
                      </a:r>
                      <a:r>
                        <a:rPr lang="en-US" altLang="zh-CN" sz="800" dirty="0">
                          <a:solidFill>
                            <a:schemeClr val="bg2"/>
                          </a:solidFill>
                        </a:rPr>
                        <a:t>273</a:t>
                      </a:r>
                      <a:r>
                        <a:rPr lang="zh-CN" altLang="en-US" sz="800" dirty="0">
                          <a:solidFill>
                            <a:schemeClr val="bg2"/>
                          </a:solidFill>
                        </a:rPr>
                        <a:t>号）和市委、市政府关于促进人才优先发展的若干措施等规定，对于经深圳市认定的杰出人才、国家级领军人才、地方级领军人才、后备级人才和海外 </a:t>
                      </a:r>
                      <a:r>
                        <a:rPr lang="en-US" altLang="zh-CN" sz="800" dirty="0">
                          <a:solidFill>
                            <a:schemeClr val="bg2"/>
                          </a:solidFill>
                        </a:rPr>
                        <a:t>A</a:t>
                      </a:r>
                      <a:r>
                        <a:rPr lang="zh-CN" altLang="en-US" sz="800" dirty="0">
                          <a:solidFill>
                            <a:schemeClr val="bg2"/>
                          </a:solidFill>
                        </a:rPr>
                        <a:t>类、</a:t>
                      </a:r>
                      <a:r>
                        <a:rPr lang="en-US" altLang="zh-CN" sz="800" dirty="0">
                          <a:solidFill>
                            <a:schemeClr val="bg2"/>
                          </a:solidFill>
                        </a:rPr>
                        <a:t>B</a:t>
                      </a:r>
                      <a:r>
                        <a:rPr lang="zh-CN" altLang="en-US" sz="800" dirty="0">
                          <a:solidFill>
                            <a:schemeClr val="bg2"/>
                          </a:solidFill>
                        </a:rPr>
                        <a:t>类、</a:t>
                      </a:r>
                      <a:r>
                        <a:rPr lang="en-US" altLang="zh-CN" sz="800" dirty="0">
                          <a:solidFill>
                            <a:schemeClr val="bg2"/>
                          </a:solidFill>
                        </a:rPr>
                        <a:t>C</a:t>
                      </a:r>
                      <a:r>
                        <a:rPr lang="zh-CN" altLang="en-US" sz="800" dirty="0">
                          <a:solidFill>
                            <a:schemeClr val="bg2"/>
                          </a:solidFill>
                        </a:rPr>
                        <a:t>类人才可以申请高层次人才奖励补贴。</a:t>
                      </a:r>
                    </a:p>
                    <a:p>
                      <a:r>
                        <a:rPr lang="zh-CN" altLang="en-US" sz="800" dirty="0">
                          <a:solidFill>
                            <a:schemeClr val="bg2"/>
                          </a:solidFill>
                        </a:rPr>
                        <a:t>其中，杰出人才，奖励补贴标准为</a:t>
                      </a:r>
                      <a:r>
                        <a:rPr lang="en-US" altLang="zh-CN" sz="800" dirty="0">
                          <a:solidFill>
                            <a:schemeClr val="bg2"/>
                          </a:solidFill>
                        </a:rPr>
                        <a:t>600</a:t>
                      </a:r>
                      <a:r>
                        <a:rPr lang="zh-CN" altLang="en-US" sz="800" dirty="0">
                          <a:solidFill>
                            <a:schemeClr val="bg2"/>
                          </a:solidFill>
                        </a:rPr>
                        <a:t>万元；国家级领军人才和</a:t>
                      </a:r>
                      <a:r>
                        <a:rPr lang="en-US" altLang="zh-CN" sz="800" dirty="0">
                          <a:solidFill>
                            <a:schemeClr val="bg2"/>
                          </a:solidFill>
                        </a:rPr>
                        <a:t>A</a:t>
                      </a:r>
                      <a:r>
                        <a:rPr lang="zh-CN" altLang="en-US" sz="800" dirty="0">
                          <a:solidFill>
                            <a:schemeClr val="bg2"/>
                          </a:solidFill>
                        </a:rPr>
                        <a:t>类人才，奖励补贴标准为</a:t>
                      </a:r>
                      <a:r>
                        <a:rPr lang="en-US" altLang="zh-CN" sz="800" dirty="0">
                          <a:solidFill>
                            <a:schemeClr val="bg2"/>
                          </a:solidFill>
                        </a:rPr>
                        <a:t>300</a:t>
                      </a:r>
                      <a:r>
                        <a:rPr lang="zh-CN" altLang="en-US" sz="800" dirty="0">
                          <a:solidFill>
                            <a:schemeClr val="bg2"/>
                          </a:solidFill>
                        </a:rPr>
                        <a:t>万元；地方级领军人才和</a:t>
                      </a:r>
                      <a:r>
                        <a:rPr lang="en-US" altLang="zh-CN" sz="800" dirty="0">
                          <a:solidFill>
                            <a:schemeClr val="bg2"/>
                          </a:solidFill>
                        </a:rPr>
                        <a:t>B</a:t>
                      </a:r>
                      <a:r>
                        <a:rPr lang="zh-CN" altLang="en-US" sz="800" dirty="0">
                          <a:solidFill>
                            <a:schemeClr val="bg2"/>
                          </a:solidFill>
                        </a:rPr>
                        <a:t>类人才，奖励补贴标准为</a:t>
                      </a:r>
                      <a:r>
                        <a:rPr lang="en-US" altLang="zh-CN" sz="800" dirty="0">
                          <a:solidFill>
                            <a:schemeClr val="bg2"/>
                          </a:solidFill>
                        </a:rPr>
                        <a:t>200</a:t>
                      </a:r>
                      <a:r>
                        <a:rPr lang="zh-CN" altLang="en-US" sz="800" dirty="0">
                          <a:solidFill>
                            <a:schemeClr val="bg2"/>
                          </a:solidFill>
                        </a:rPr>
                        <a:t>万元；后备级人才和 </a:t>
                      </a:r>
                      <a:r>
                        <a:rPr lang="en-US" altLang="zh-CN" sz="800" dirty="0">
                          <a:solidFill>
                            <a:schemeClr val="bg2"/>
                          </a:solidFill>
                        </a:rPr>
                        <a:t>C</a:t>
                      </a:r>
                      <a:r>
                        <a:rPr lang="zh-CN" altLang="en-US" sz="800" dirty="0">
                          <a:solidFill>
                            <a:schemeClr val="bg2"/>
                          </a:solidFill>
                        </a:rPr>
                        <a:t>类人才，奖励补贴标准为</a:t>
                      </a:r>
                      <a:r>
                        <a:rPr lang="en-US" altLang="zh-CN" sz="800" dirty="0">
                          <a:solidFill>
                            <a:schemeClr val="bg2"/>
                          </a:solidFill>
                        </a:rPr>
                        <a:t>160</a:t>
                      </a:r>
                      <a:r>
                        <a:rPr lang="zh-CN" altLang="en-US" sz="800" dirty="0">
                          <a:solidFill>
                            <a:schemeClr val="bg2"/>
                          </a:solidFill>
                        </a:rPr>
                        <a:t>万元。此外，杰出人才， 所在单位可以申请杰出人才工作经费。</a:t>
                      </a:r>
                    </a:p>
                  </a:txBody>
                  <a:tcPr>
                    <a:solidFill>
                      <a:schemeClr val="tx2">
                        <a:lumMod val="85000"/>
                      </a:schemeClr>
                    </a:solidFill>
                  </a:tcPr>
                </a:tc>
                <a:extLst>
                  <a:ext uri="{0D108BD9-81ED-4DB2-BD59-A6C34878D82A}">
                    <a16:rowId xmlns:a16="http://schemas.microsoft.com/office/drawing/2014/main" val="161681396"/>
                  </a:ext>
                </a:extLst>
              </a:tr>
              <a:tr h="783238">
                <a:tc>
                  <a:txBody>
                    <a:bodyPr/>
                    <a:lstStyle/>
                    <a:p>
                      <a:r>
                        <a:rPr lang="zh-CN" altLang="en-US" dirty="0">
                          <a:solidFill>
                            <a:schemeClr val="bg2"/>
                          </a:solidFill>
                        </a:rPr>
                        <a:t>成都：</a:t>
                      </a:r>
                      <a:endParaRPr lang="en-US" altLang="zh-CN" dirty="0">
                        <a:solidFill>
                          <a:schemeClr val="bg2"/>
                        </a:solidFill>
                      </a:endParaRPr>
                    </a:p>
                    <a:p>
                      <a:r>
                        <a:rPr lang="zh-CN" altLang="en-US" dirty="0">
                          <a:solidFill>
                            <a:schemeClr val="bg2"/>
                          </a:solidFill>
                        </a:rPr>
                        <a:t>引育技能人才福利多</a:t>
                      </a:r>
                    </a:p>
                  </a:txBody>
                  <a:tcPr>
                    <a:solidFill>
                      <a:schemeClr val="tx2">
                        <a:lumMod val="85000"/>
                      </a:schemeClr>
                    </a:solidFill>
                  </a:tcPr>
                </a:tc>
                <a:tc>
                  <a:txBody>
                    <a:bodyPr/>
                    <a:lstStyle/>
                    <a:p>
                      <a:r>
                        <a:rPr lang="zh-CN" altLang="en-US" sz="800" dirty="0">
                          <a:solidFill>
                            <a:schemeClr val="bg2"/>
                          </a:solidFill>
                        </a:rPr>
                        <a:t>对全市重点产业、战略性新兴产业企业从外地新引进的急需紧缺高技能人才，按照</a:t>
                      </a:r>
                      <a:r>
                        <a:rPr lang="en-US" altLang="zh-CN" sz="800" dirty="0">
                          <a:solidFill>
                            <a:schemeClr val="bg2"/>
                          </a:solidFill>
                        </a:rPr>
                        <a:t>《</a:t>
                      </a:r>
                      <a:r>
                        <a:rPr lang="zh-CN" altLang="en-US" sz="800" dirty="0">
                          <a:solidFill>
                            <a:schemeClr val="bg2"/>
                          </a:solidFill>
                        </a:rPr>
                        <a:t>成都市急需紧缺人才和高端人才目录</a:t>
                      </a:r>
                      <a:r>
                        <a:rPr lang="en-US" altLang="zh-CN" sz="800" dirty="0">
                          <a:solidFill>
                            <a:schemeClr val="bg2"/>
                          </a:solidFill>
                        </a:rPr>
                        <a:t>》</a:t>
                      </a:r>
                      <a:r>
                        <a:rPr lang="zh-CN" altLang="en-US" sz="800" dirty="0">
                          <a:solidFill>
                            <a:schemeClr val="bg2"/>
                          </a:solidFill>
                        </a:rPr>
                        <a:t>分为</a:t>
                      </a:r>
                      <a:r>
                        <a:rPr lang="en-US" altLang="zh-CN" sz="800" dirty="0">
                          <a:solidFill>
                            <a:schemeClr val="bg2"/>
                          </a:solidFill>
                        </a:rPr>
                        <a:t>A</a:t>
                      </a:r>
                      <a:r>
                        <a:rPr lang="zh-CN" altLang="en-US" sz="800" dirty="0">
                          <a:solidFill>
                            <a:schemeClr val="bg2"/>
                          </a:solidFill>
                        </a:rPr>
                        <a:t>、</a:t>
                      </a:r>
                      <a:r>
                        <a:rPr lang="en-US" altLang="zh-CN" sz="800" dirty="0">
                          <a:solidFill>
                            <a:schemeClr val="bg2"/>
                          </a:solidFill>
                        </a:rPr>
                        <a:t>B</a:t>
                      </a:r>
                      <a:r>
                        <a:rPr lang="zh-CN" altLang="en-US" sz="800" dirty="0">
                          <a:solidFill>
                            <a:schemeClr val="bg2"/>
                          </a:solidFill>
                        </a:rPr>
                        <a:t>、</a:t>
                      </a:r>
                      <a:r>
                        <a:rPr lang="en-US" altLang="zh-CN" sz="800" dirty="0">
                          <a:solidFill>
                            <a:schemeClr val="bg2"/>
                          </a:solidFill>
                        </a:rPr>
                        <a:t>C</a:t>
                      </a:r>
                      <a:r>
                        <a:rPr lang="zh-CN" altLang="en-US" sz="800" dirty="0">
                          <a:solidFill>
                            <a:schemeClr val="bg2"/>
                          </a:solidFill>
                        </a:rPr>
                        <a:t>、</a:t>
                      </a:r>
                      <a:r>
                        <a:rPr lang="en-US" altLang="zh-CN" sz="800" dirty="0">
                          <a:solidFill>
                            <a:schemeClr val="bg2"/>
                          </a:solidFill>
                        </a:rPr>
                        <a:t>D</a:t>
                      </a:r>
                      <a:r>
                        <a:rPr lang="zh-CN" altLang="en-US" sz="800" dirty="0">
                          <a:solidFill>
                            <a:schemeClr val="bg2"/>
                          </a:solidFill>
                        </a:rPr>
                        <a:t>四类，从引进的次月起发放安家补贴，共补贴</a:t>
                      </a:r>
                      <a:r>
                        <a:rPr lang="en-US" altLang="zh-CN" sz="800" dirty="0">
                          <a:solidFill>
                            <a:schemeClr val="bg2"/>
                          </a:solidFill>
                        </a:rPr>
                        <a:t>3</a:t>
                      </a:r>
                      <a:r>
                        <a:rPr lang="zh-CN" altLang="en-US" sz="800" dirty="0">
                          <a:solidFill>
                            <a:schemeClr val="bg2"/>
                          </a:solidFill>
                        </a:rPr>
                        <a:t>年。其中</a:t>
                      </a:r>
                      <a:r>
                        <a:rPr lang="en-US" altLang="zh-CN" sz="800" dirty="0">
                          <a:solidFill>
                            <a:schemeClr val="bg2"/>
                          </a:solidFill>
                        </a:rPr>
                        <a:t>A</a:t>
                      </a:r>
                      <a:r>
                        <a:rPr lang="zh-CN" altLang="en-US" sz="800" dirty="0">
                          <a:solidFill>
                            <a:schemeClr val="bg2"/>
                          </a:solidFill>
                        </a:rPr>
                        <a:t>、</a:t>
                      </a:r>
                      <a:r>
                        <a:rPr lang="en-US" altLang="zh-CN" sz="800" dirty="0">
                          <a:solidFill>
                            <a:schemeClr val="bg2"/>
                          </a:solidFill>
                        </a:rPr>
                        <a:t>B</a:t>
                      </a:r>
                      <a:r>
                        <a:rPr lang="zh-CN" altLang="en-US" sz="800" dirty="0">
                          <a:solidFill>
                            <a:schemeClr val="bg2"/>
                          </a:solidFill>
                        </a:rPr>
                        <a:t>、</a:t>
                      </a:r>
                      <a:r>
                        <a:rPr lang="en-US" altLang="zh-CN" sz="800" dirty="0">
                          <a:solidFill>
                            <a:schemeClr val="bg2"/>
                          </a:solidFill>
                        </a:rPr>
                        <a:t>C</a:t>
                      </a:r>
                      <a:r>
                        <a:rPr lang="zh-CN" altLang="en-US" sz="800" dirty="0">
                          <a:solidFill>
                            <a:schemeClr val="bg2"/>
                          </a:solidFill>
                        </a:rPr>
                        <a:t>类补贴标准为</a:t>
                      </a:r>
                      <a:r>
                        <a:rPr lang="en-US" altLang="zh-CN" sz="800" dirty="0">
                          <a:solidFill>
                            <a:schemeClr val="bg2"/>
                          </a:solidFill>
                        </a:rPr>
                        <a:t>3000</a:t>
                      </a:r>
                      <a:r>
                        <a:rPr lang="zh-CN" altLang="en-US" sz="800" dirty="0">
                          <a:solidFill>
                            <a:schemeClr val="bg2"/>
                          </a:solidFill>
                        </a:rPr>
                        <a:t>元</a:t>
                      </a:r>
                      <a:r>
                        <a:rPr lang="en-US" altLang="zh-CN" sz="800" dirty="0">
                          <a:solidFill>
                            <a:schemeClr val="bg2"/>
                          </a:solidFill>
                        </a:rPr>
                        <a:t>/</a:t>
                      </a:r>
                      <a:r>
                        <a:rPr lang="zh-CN" altLang="en-US" sz="800" dirty="0">
                          <a:solidFill>
                            <a:schemeClr val="bg2"/>
                          </a:solidFill>
                        </a:rPr>
                        <a:t>人</a:t>
                      </a:r>
                      <a:r>
                        <a:rPr lang="en-US" altLang="zh-CN" sz="800" dirty="0">
                          <a:solidFill>
                            <a:schemeClr val="bg2"/>
                          </a:solidFill>
                        </a:rPr>
                        <a:t>.</a:t>
                      </a:r>
                      <a:r>
                        <a:rPr lang="zh-CN" altLang="en-US" sz="800" dirty="0">
                          <a:solidFill>
                            <a:schemeClr val="bg2"/>
                          </a:solidFill>
                        </a:rPr>
                        <a:t>月，</a:t>
                      </a:r>
                      <a:r>
                        <a:rPr lang="en-US" altLang="zh-CN" sz="800" dirty="0">
                          <a:solidFill>
                            <a:schemeClr val="bg2"/>
                          </a:solidFill>
                        </a:rPr>
                        <a:t>D</a:t>
                      </a:r>
                      <a:r>
                        <a:rPr lang="zh-CN" altLang="en-US" sz="800" dirty="0">
                          <a:solidFill>
                            <a:schemeClr val="bg2"/>
                          </a:solidFill>
                        </a:rPr>
                        <a:t>类补贴标准为</a:t>
                      </a:r>
                      <a:r>
                        <a:rPr lang="en-US" altLang="zh-CN" sz="800" dirty="0">
                          <a:solidFill>
                            <a:schemeClr val="bg2"/>
                          </a:solidFill>
                        </a:rPr>
                        <a:t>2000</a:t>
                      </a:r>
                      <a:r>
                        <a:rPr lang="zh-CN" altLang="en-US" sz="800" dirty="0">
                          <a:solidFill>
                            <a:schemeClr val="bg2"/>
                          </a:solidFill>
                        </a:rPr>
                        <a:t>元</a:t>
                      </a:r>
                      <a:r>
                        <a:rPr lang="en-US" altLang="zh-CN" sz="800" dirty="0">
                          <a:solidFill>
                            <a:schemeClr val="bg2"/>
                          </a:solidFill>
                        </a:rPr>
                        <a:t>/</a:t>
                      </a:r>
                      <a:r>
                        <a:rPr lang="zh-CN" altLang="en-US" sz="800" dirty="0">
                          <a:solidFill>
                            <a:schemeClr val="bg2"/>
                          </a:solidFill>
                        </a:rPr>
                        <a:t>人</a:t>
                      </a:r>
                      <a:r>
                        <a:rPr lang="en-US" altLang="zh-CN" sz="800" dirty="0">
                          <a:solidFill>
                            <a:schemeClr val="bg2"/>
                          </a:solidFill>
                        </a:rPr>
                        <a:t>.</a:t>
                      </a:r>
                      <a:r>
                        <a:rPr lang="zh-CN" altLang="en-US" sz="800" dirty="0">
                          <a:solidFill>
                            <a:schemeClr val="bg2"/>
                          </a:solidFill>
                        </a:rPr>
                        <a:t>月。</a:t>
                      </a:r>
                      <a:r>
                        <a:rPr lang="en-US" altLang="zh-CN" sz="800" dirty="0">
                          <a:solidFill>
                            <a:schemeClr val="bg2"/>
                          </a:solidFill>
                        </a:rPr>
                        <a:t>A</a:t>
                      </a:r>
                      <a:r>
                        <a:rPr lang="zh-CN" altLang="en-US" sz="800" dirty="0">
                          <a:solidFill>
                            <a:schemeClr val="bg2"/>
                          </a:solidFill>
                        </a:rPr>
                        <a:t>类为国内外顶尖人才、</a:t>
                      </a:r>
                      <a:r>
                        <a:rPr lang="en-US" altLang="zh-CN" sz="800" dirty="0">
                          <a:solidFill>
                            <a:schemeClr val="bg2"/>
                          </a:solidFill>
                        </a:rPr>
                        <a:t>B</a:t>
                      </a:r>
                      <a:r>
                        <a:rPr lang="zh-CN" altLang="en-US" sz="800" dirty="0">
                          <a:solidFill>
                            <a:schemeClr val="bg2"/>
                          </a:solidFill>
                        </a:rPr>
                        <a:t>类为国家级领军人才、</a:t>
                      </a:r>
                      <a:r>
                        <a:rPr lang="en-US" altLang="zh-CN" sz="800" dirty="0">
                          <a:solidFill>
                            <a:schemeClr val="bg2"/>
                          </a:solidFill>
                        </a:rPr>
                        <a:t>C</a:t>
                      </a:r>
                      <a:r>
                        <a:rPr lang="zh-CN" altLang="en-US" sz="800" dirty="0">
                          <a:solidFill>
                            <a:schemeClr val="bg2"/>
                          </a:solidFill>
                        </a:rPr>
                        <a:t>类为地方级领军人才，</a:t>
                      </a:r>
                      <a:r>
                        <a:rPr lang="en-US" altLang="zh-CN" sz="800" dirty="0">
                          <a:solidFill>
                            <a:schemeClr val="bg2"/>
                          </a:solidFill>
                        </a:rPr>
                        <a:t>D</a:t>
                      </a:r>
                      <a:r>
                        <a:rPr lang="zh-CN" altLang="en-US" sz="800" dirty="0">
                          <a:solidFill>
                            <a:schemeClr val="bg2"/>
                          </a:solidFill>
                        </a:rPr>
                        <a:t>类为其他高级人才，如正高级专业技术职称、博士研究生学历人才等。</a:t>
                      </a:r>
                    </a:p>
                  </a:txBody>
                  <a:tcPr>
                    <a:solidFill>
                      <a:schemeClr val="tx2">
                        <a:lumMod val="85000"/>
                      </a:schemeClr>
                    </a:solidFill>
                  </a:tcPr>
                </a:tc>
                <a:extLst>
                  <a:ext uri="{0D108BD9-81ED-4DB2-BD59-A6C34878D82A}">
                    <a16:rowId xmlns:a16="http://schemas.microsoft.com/office/drawing/2014/main" val="4185344466"/>
                  </a:ext>
                </a:extLst>
              </a:tr>
              <a:tr h="899273">
                <a:tc>
                  <a:txBody>
                    <a:bodyPr/>
                    <a:lstStyle/>
                    <a:p>
                      <a:r>
                        <a:rPr lang="zh-CN" altLang="en-US" dirty="0">
                          <a:solidFill>
                            <a:schemeClr val="bg2"/>
                          </a:solidFill>
                        </a:rPr>
                        <a:t>杭州：</a:t>
                      </a:r>
                      <a:endParaRPr lang="en-US" altLang="zh-CN" dirty="0">
                        <a:solidFill>
                          <a:schemeClr val="bg2"/>
                        </a:solidFill>
                      </a:endParaRPr>
                    </a:p>
                    <a:p>
                      <a:r>
                        <a:rPr lang="zh-CN" altLang="en-US" dirty="0">
                          <a:solidFill>
                            <a:schemeClr val="bg2"/>
                          </a:solidFill>
                        </a:rPr>
                        <a:t>重点引进应届生人才</a:t>
                      </a:r>
                    </a:p>
                  </a:txBody>
                  <a:tcPr>
                    <a:solidFill>
                      <a:schemeClr val="tx2">
                        <a:lumMod val="85000"/>
                      </a:schemeClr>
                    </a:solidFill>
                  </a:tcPr>
                </a:tc>
                <a:tc>
                  <a:txBody>
                    <a:bodyPr/>
                    <a:lstStyle/>
                    <a:p>
                      <a:r>
                        <a:rPr lang="zh-CN" altLang="en-US" sz="800" b="0" kern="1200" dirty="0">
                          <a:solidFill>
                            <a:schemeClr val="bg2"/>
                          </a:solidFill>
                          <a:effectLst/>
                        </a:rPr>
                        <a:t>具有全日制普通高校本科及硕士研究生学历者（本科</a:t>
                      </a:r>
                      <a:r>
                        <a:rPr lang="en-US" altLang="zh-CN" sz="800" b="0" kern="1200" dirty="0">
                          <a:solidFill>
                            <a:schemeClr val="bg2"/>
                          </a:solidFill>
                          <a:effectLst/>
                        </a:rPr>
                        <a:t>45</a:t>
                      </a:r>
                      <a:r>
                        <a:rPr lang="zh-CN" altLang="en-US" sz="800" b="0" kern="1200" dirty="0">
                          <a:solidFill>
                            <a:schemeClr val="bg2"/>
                          </a:solidFill>
                          <a:effectLst/>
                        </a:rPr>
                        <a:t>周岁以下</a:t>
                      </a:r>
                      <a:r>
                        <a:rPr lang="en-US" altLang="zh-CN" sz="800" b="0" kern="1200" dirty="0">
                          <a:solidFill>
                            <a:schemeClr val="bg2"/>
                          </a:solidFill>
                          <a:effectLst/>
                        </a:rPr>
                        <a:t>,</a:t>
                      </a:r>
                      <a:r>
                        <a:rPr lang="zh-CN" altLang="en-US" sz="800" b="0" kern="1200" dirty="0">
                          <a:solidFill>
                            <a:schemeClr val="bg2"/>
                          </a:solidFill>
                          <a:effectLst/>
                        </a:rPr>
                        <a:t>不含</a:t>
                      </a:r>
                      <a:r>
                        <a:rPr lang="en-US" altLang="zh-CN" sz="800" b="0" kern="1200" dirty="0">
                          <a:solidFill>
                            <a:schemeClr val="bg2"/>
                          </a:solidFill>
                          <a:effectLst/>
                        </a:rPr>
                        <a:t>45</a:t>
                      </a:r>
                      <a:r>
                        <a:rPr lang="zh-CN" altLang="en-US" sz="800" b="0" kern="1200" dirty="0">
                          <a:solidFill>
                            <a:schemeClr val="bg2"/>
                          </a:solidFill>
                          <a:effectLst/>
                        </a:rPr>
                        <a:t>周岁；硕士</a:t>
                      </a:r>
                      <a:r>
                        <a:rPr lang="en-US" altLang="zh-CN" sz="800" b="0" kern="1200" dirty="0">
                          <a:solidFill>
                            <a:schemeClr val="bg2"/>
                          </a:solidFill>
                          <a:effectLst/>
                        </a:rPr>
                        <a:t>50</a:t>
                      </a:r>
                      <a:r>
                        <a:rPr lang="zh-CN" altLang="en-US" sz="800" b="0" kern="1200" dirty="0">
                          <a:solidFill>
                            <a:schemeClr val="bg2"/>
                          </a:solidFill>
                          <a:effectLst/>
                        </a:rPr>
                        <a:t>周岁以下，不含</a:t>
                      </a:r>
                      <a:r>
                        <a:rPr lang="en-US" altLang="zh-CN" sz="800" b="0" kern="1200" dirty="0">
                          <a:solidFill>
                            <a:schemeClr val="bg2"/>
                          </a:solidFill>
                          <a:effectLst/>
                        </a:rPr>
                        <a:t>50</a:t>
                      </a:r>
                      <a:r>
                        <a:rPr lang="zh-CN" altLang="en-US" sz="800" b="0" kern="1200" dirty="0">
                          <a:solidFill>
                            <a:schemeClr val="bg2"/>
                          </a:solidFill>
                          <a:effectLst/>
                        </a:rPr>
                        <a:t>周岁），在杭落实工作单位并由用人单位正常缴纳社保的可以落户杭州市区。对</a:t>
                      </a:r>
                      <a:r>
                        <a:rPr lang="en-US" altLang="zh-CN" sz="800" b="0" kern="1200" dirty="0">
                          <a:solidFill>
                            <a:schemeClr val="bg2"/>
                          </a:solidFill>
                          <a:effectLst/>
                        </a:rPr>
                        <a:t>2017</a:t>
                      </a:r>
                      <a:r>
                        <a:rPr lang="zh-CN" altLang="en-US" sz="800" b="0" kern="1200" dirty="0">
                          <a:solidFill>
                            <a:schemeClr val="bg2"/>
                          </a:solidFill>
                          <a:effectLst/>
                        </a:rPr>
                        <a:t>年以后录取的符合条件的非全日制研究生，毕业后来杭参照全日制研究生落户；（毕业两年内的可享受“先落户后就业”）</a:t>
                      </a:r>
                    </a:p>
                    <a:p>
                      <a:r>
                        <a:rPr lang="zh-CN" altLang="en-US" sz="800" b="0" kern="1200" dirty="0">
                          <a:solidFill>
                            <a:schemeClr val="bg2"/>
                          </a:solidFill>
                          <a:effectLst/>
                        </a:rPr>
                        <a:t>对来杭工作的全球本科及以上学历应届毕业生（含毕业</a:t>
                      </a:r>
                      <a:r>
                        <a:rPr lang="en-US" altLang="zh-CN" sz="800" b="0" kern="1200" dirty="0">
                          <a:solidFill>
                            <a:schemeClr val="bg2"/>
                          </a:solidFill>
                          <a:effectLst/>
                        </a:rPr>
                        <a:t>5</a:t>
                      </a:r>
                      <a:r>
                        <a:rPr lang="zh-CN" altLang="en-US" sz="800" b="0" kern="1200" dirty="0">
                          <a:solidFill>
                            <a:schemeClr val="bg2"/>
                          </a:solidFill>
                          <a:effectLst/>
                        </a:rPr>
                        <a:t>年内的回国留学人员、外国人才）发放一次性生活补贴，其中本科</a:t>
                      </a:r>
                      <a:r>
                        <a:rPr lang="en-US" altLang="zh-CN" sz="800" b="0" kern="1200" dirty="0">
                          <a:solidFill>
                            <a:schemeClr val="bg2"/>
                          </a:solidFill>
                          <a:effectLst/>
                        </a:rPr>
                        <a:t>1</a:t>
                      </a:r>
                      <a:r>
                        <a:rPr lang="zh-CN" altLang="en-US" sz="800" b="0" kern="1200" dirty="0">
                          <a:solidFill>
                            <a:schemeClr val="bg2"/>
                          </a:solidFill>
                          <a:effectLst/>
                        </a:rPr>
                        <a:t>万元、硕士</a:t>
                      </a:r>
                      <a:r>
                        <a:rPr lang="en-US" altLang="zh-CN" sz="800" b="0" kern="1200" dirty="0">
                          <a:solidFill>
                            <a:schemeClr val="bg2"/>
                          </a:solidFill>
                          <a:effectLst/>
                        </a:rPr>
                        <a:t>3</a:t>
                      </a:r>
                      <a:r>
                        <a:rPr lang="zh-CN" altLang="en-US" sz="800" b="0" kern="1200" dirty="0">
                          <a:solidFill>
                            <a:schemeClr val="bg2"/>
                          </a:solidFill>
                          <a:effectLst/>
                        </a:rPr>
                        <a:t>万元、博士</a:t>
                      </a:r>
                      <a:r>
                        <a:rPr lang="en-US" altLang="zh-CN" sz="800" b="0" kern="1200" dirty="0">
                          <a:solidFill>
                            <a:schemeClr val="bg2"/>
                          </a:solidFill>
                          <a:effectLst/>
                        </a:rPr>
                        <a:t>5</a:t>
                      </a:r>
                      <a:r>
                        <a:rPr lang="zh-CN" altLang="en-US" sz="800" b="0" kern="1200" dirty="0">
                          <a:solidFill>
                            <a:schemeClr val="bg2"/>
                          </a:solidFill>
                          <a:effectLst/>
                        </a:rPr>
                        <a:t>万元</a:t>
                      </a:r>
                      <a:r>
                        <a:rPr lang="zh-CN" altLang="en-US" sz="800" b="1" kern="1200" dirty="0">
                          <a:solidFill>
                            <a:schemeClr val="bg2"/>
                          </a:solidFill>
                          <a:effectLst/>
                        </a:rPr>
                        <a:t>。</a:t>
                      </a:r>
                      <a:endParaRPr lang="zh-CN" altLang="en-US" sz="800" b="0" kern="1200" dirty="0">
                        <a:solidFill>
                          <a:schemeClr val="bg2"/>
                        </a:solidFill>
                        <a:effectLst/>
                      </a:endParaRPr>
                    </a:p>
                    <a:p>
                      <a:endParaRPr lang="zh-CN" altLang="en-US" sz="800" dirty="0">
                        <a:solidFill>
                          <a:schemeClr val="bg2"/>
                        </a:solidFill>
                      </a:endParaRPr>
                    </a:p>
                  </a:txBody>
                  <a:tcPr>
                    <a:solidFill>
                      <a:schemeClr val="tx2">
                        <a:lumMod val="85000"/>
                      </a:schemeClr>
                    </a:solidFill>
                  </a:tcPr>
                </a:tc>
                <a:extLst>
                  <a:ext uri="{0D108BD9-81ED-4DB2-BD59-A6C34878D82A}">
                    <a16:rowId xmlns:a16="http://schemas.microsoft.com/office/drawing/2014/main" val="805407842"/>
                  </a:ext>
                </a:extLst>
              </a:tr>
            </a:tbl>
          </a:graphicData>
        </a:graphic>
      </p:graphicFrame>
      <p:grpSp>
        <p:nvGrpSpPr>
          <p:cNvPr id="7" name="组合 6">
            <a:extLst>
              <a:ext uri="{FF2B5EF4-FFF2-40B4-BE49-F238E27FC236}">
                <a16:creationId xmlns:a16="http://schemas.microsoft.com/office/drawing/2014/main" id="{EFFED0CF-9263-4210-395F-4115558DE26F}"/>
              </a:ext>
            </a:extLst>
          </p:cNvPr>
          <p:cNvGrpSpPr/>
          <p:nvPr/>
        </p:nvGrpSpPr>
        <p:grpSpPr>
          <a:xfrm>
            <a:off x="423235" y="607725"/>
            <a:ext cx="236371" cy="197496"/>
            <a:chOff x="694190" y="258792"/>
            <a:chExt cx="2318630" cy="479737"/>
          </a:xfrm>
        </p:grpSpPr>
        <p:sp>
          <p:nvSpPr>
            <p:cNvPr id="8" name="矩形 7">
              <a:extLst>
                <a:ext uri="{FF2B5EF4-FFF2-40B4-BE49-F238E27FC236}">
                  <a16:creationId xmlns:a16="http://schemas.microsoft.com/office/drawing/2014/main" id="{502C9CFE-0898-33EC-7725-D3FC63CBA211}"/>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D88822DC-2C18-D5A1-ECBD-8322CEB78B25}"/>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363301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498737-5B1F-C906-854F-2BF68A4E2EAD}"/>
              </a:ext>
            </a:extLst>
          </p:cNvPr>
          <p:cNvSpPr>
            <a:spLocks noGrp="1"/>
          </p:cNvSpPr>
          <p:nvPr>
            <p:ph type="title"/>
          </p:nvPr>
        </p:nvSpPr>
        <p:spPr/>
        <p:txBody>
          <a:bodyPr/>
          <a:lstStyle/>
          <a:p>
            <a:r>
              <a:rPr lang="zh-CN" altLang="en-US" dirty="0"/>
              <a:t>       猎聘大数据</a:t>
            </a:r>
          </a:p>
        </p:txBody>
      </p:sp>
      <p:sp>
        <p:nvSpPr>
          <p:cNvPr id="4" name="灯片编号占位符 3">
            <a:extLst>
              <a:ext uri="{FF2B5EF4-FFF2-40B4-BE49-F238E27FC236}">
                <a16:creationId xmlns:a16="http://schemas.microsoft.com/office/drawing/2014/main" id="{1BFE1559-60E2-DF59-3C1D-A0E532C10523}"/>
              </a:ext>
            </a:extLst>
          </p:cNvPr>
          <p:cNvSpPr>
            <a:spLocks noGrp="1"/>
          </p:cNvSpPr>
          <p:nvPr>
            <p:ph type="sldNum" sz="quarter" idx="12"/>
          </p:nvPr>
        </p:nvSpPr>
        <p:spPr/>
        <p:txBody>
          <a:bodyPr/>
          <a:lstStyle/>
          <a:p>
            <a:fld id="{5DD3DB80-B894-403A-B48E-6FDC1A72010E}" type="slidenum">
              <a:rPr lang="zh-CN" altLang="en-US" smtClean="0"/>
              <a:pPr/>
              <a:t>11</a:t>
            </a:fld>
            <a:endParaRPr lang="zh-CN" altLang="en-US"/>
          </a:p>
        </p:txBody>
      </p:sp>
      <p:graphicFrame>
        <p:nvGraphicFramePr>
          <p:cNvPr id="5" name="图表 4">
            <a:extLst>
              <a:ext uri="{FF2B5EF4-FFF2-40B4-BE49-F238E27FC236}">
                <a16:creationId xmlns:a16="http://schemas.microsoft.com/office/drawing/2014/main" id="{DEE65A0E-77FF-381F-4CEB-7F6087E09940}"/>
              </a:ext>
            </a:extLst>
          </p:cNvPr>
          <p:cNvGraphicFramePr>
            <a:graphicFrameLocks/>
          </p:cNvGraphicFramePr>
          <p:nvPr>
            <p:extLst>
              <p:ext uri="{D42A27DB-BD31-4B8C-83A1-F6EECF244321}">
                <p14:modId xmlns:p14="http://schemas.microsoft.com/office/powerpoint/2010/main" val="1246638010"/>
              </p:ext>
            </p:extLst>
          </p:nvPr>
        </p:nvGraphicFramePr>
        <p:xfrm>
          <a:off x="402431" y="2604273"/>
          <a:ext cx="4572000" cy="16467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a:extLst>
              <a:ext uri="{FF2B5EF4-FFF2-40B4-BE49-F238E27FC236}">
                <a16:creationId xmlns:a16="http://schemas.microsoft.com/office/drawing/2014/main" id="{EBF03B26-84BA-3D2E-A80D-31FCE89A91EB}"/>
              </a:ext>
            </a:extLst>
          </p:cNvPr>
          <p:cNvGraphicFramePr>
            <a:graphicFrameLocks/>
          </p:cNvGraphicFramePr>
          <p:nvPr>
            <p:extLst>
              <p:ext uri="{D42A27DB-BD31-4B8C-83A1-F6EECF244321}">
                <p14:modId xmlns:p14="http://schemas.microsoft.com/office/powerpoint/2010/main" val="4058990995"/>
              </p:ext>
            </p:extLst>
          </p:nvPr>
        </p:nvGraphicFramePr>
        <p:xfrm>
          <a:off x="402431" y="4371975"/>
          <a:ext cx="4572000" cy="2189449"/>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a:extLst>
              <a:ext uri="{FF2B5EF4-FFF2-40B4-BE49-F238E27FC236}">
                <a16:creationId xmlns:a16="http://schemas.microsoft.com/office/drawing/2014/main" id="{9AA3EFEA-6D33-6F7F-6998-6639382D00C0}"/>
              </a:ext>
            </a:extLst>
          </p:cNvPr>
          <p:cNvSpPr txBox="1"/>
          <p:nvPr/>
        </p:nvSpPr>
        <p:spPr>
          <a:xfrm>
            <a:off x="659606" y="1098017"/>
            <a:ext cx="3947160" cy="1509324"/>
          </a:xfrm>
          <a:prstGeom prst="rect">
            <a:avLst/>
          </a:prstGeom>
          <a:noFill/>
        </p:spPr>
        <p:txBody>
          <a:bodyPr wrap="square" rtlCol="0">
            <a:spAutoFit/>
          </a:bodyPr>
          <a:lstStyle/>
          <a:p>
            <a:pPr>
              <a:lnSpc>
                <a:spcPct val="130000"/>
              </a:lnSpc>
            </a:pPr>
            <a:r>
              <a:rPr lang="zh-CN" altLang="en-US" sz="1200" dirty="0">
                <a:solidFill>
                  <a:schemeClr val="bg2"/>
                </a:solidFill>
                <a:latin typeface="+mn-ea"/>
              </a:rPr>
              <a:t>猎聘大数据显示：三季度企业岗位需求</a:t>
            </a:r>
            <a:r>
              <a:rPr lang="en-US" altLang="zh-CN" sz="1200" dirty="0">
                <a:solidFill>
                  <a:schemeClr val="accent2"/>
                </a:solidFill>
                <a:latin typeface="+mn-ea"/>
              </a:rPr>
              <a:t>TOP10</a:t>
            </a:r>
            <a:r>
              <a:rPr lang="zh-CN" altLang="en-US" sz="1200" dirty="0">
                <a:solidFill>
                  <a:schemeClr val="accent2"/>
                </a:solidFill>
                <a:latin typeface="+mn-ea"/>
              </a:rPr>
              <a:t>城市岗位需求量</a:t>
            </a:r>
            <a:r>
              <a:rPr lang="zh-CN" altLang="en-US" sz="1200" dirty="0">
                <a:solidFill>
                  <a:schemeClr val="bg2"/>
                </a:solidFill>
                <a:latin typeface="+mn-ea"/>
              </a:rPr>
              <a:t>占比达总需求六成以上。</a:t>
            </a:r>
            <a:endParaRPr lang="en-US" altLang="zh-CN" sz="1200" dirty="0">
              <a:solidFill>
                <a:schemeClr val="bg2"/>
              </a:solidFill>
              <a:latin typeface="+mn-ea"/>
            </a:endParaRPr>
          </a:p>
          <a:p>
            <a:pPr>
              <a:lnSpc>
                <a:spcPct val="130000"/>
              </a:lnSpc>
            </a:pPr>
            <a:r>
              <a:rPr lang="zh-CN" altLang="en-US" sz="1200" dirty="0">
                <a:solidFill>
                  <a:schemeClr val="bg2"/>
                </a:solidFill>
                <a:latin typeface="+mn-ea"/>
              </a:rPr>
              <a:t>企业需求较为旺盛的前三大行业为：</a:t>
            </a:r>
            <a:r>
              <a:rPr lang="zh-CN" altLang="en-US" sz="1200" dirty="0">
                <a:solidFill>
                  <a:schemeClr val="accent2"/>
                </a:solidFill>
                <a:latin typeface="+mn-ea"/>
              </a:rPr>
              <a:t>汽车机械制造、互联网软件、服务外包行业</a:t>
            </a:r>
            <a:r>
              <a:rPr lang="zh-CN" altLang="en-US" sz="1200" dirty="0">
                <a:solidFill>
                  <a:schemeClr val="bg2"/>
                </a:solidFill>
                <a:latin typeface="+mn-ea"/>
              </a:rPr>
              <a:t>，显示我国在全球供应链的重要性，印证了国家政策支持力度和精准，为经济进一步恢复打造良好的工业基础。</a:t>
            </a:r>
          </a:p>
        </p:txBody>
      </p:sp>
      <p:grpSp>
        <p:nvGrpSpPr>
          <p:cNvPr id="3" name="组合 2">
            <a:extLst>
              <a:ext uri="{FF2B5EF4-FFF2-40B4-BE49-F238E27FC236}">
                <a16:creationId xmlns:a16="http://schemas.microsoft.com/office/drawing/2014/main" id="{4450748A-4525-29C4-EA84-A3E93605889D}"/>
              </a:ext>
            </a:extLst>
          </p:cNvPr>
          <p:cNvGrpSpPr/>
          <p:nvPr/>
        </p:nvGrpSpPr>
        <p:grpSpPr>
          <a:xfrm>
            <a:off x="423235" y="607725"/>
            <a:ext cx="236371" cy="197496"/>
            <a:chOff x="694190" y="258792"/>
            <a:chExt cx="2318630" cy="479737"/>
          </a:xfrm>
        </p:grpSpPr>
        <p:sp>
          <p:nvSpPr>
            <p:cNvPr id="7" name="矩形 6">
              <a:extLst>
                <a:ext uri="{FF2B5EF4-FFF2-40B4-BE49-F238E27FC236}">
                  <a16:creationId xmlns:a16="http://schemas.microsoft.com/office/drawing/2014/main" id="{08975A18-E344-492D-A20F-1A5AF177CB6A}"/>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2115BD0D-1E8F-0BD2-E309-F121DCEB858A}"/>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10" name="文本框 9">
            <a:extLst>
              <a:ext uri="{FF2B5EF4-FFF2-40B4-BE49-F238E27FC236}">
                <a16:creationId xmlns:a16="http://schemas.microsoft.com/office/drawing/2014/main" id="{FB766D33-9C5A-47DF-5500-C7C306F04909}"/>
              </a:ext>
            </a:extLst>
          </p:cNvPr>
          <p:cNvSpPr txBox="1"/>
          <p:nvPr/>
        </p:nvSpPr>
        <p:spPr>
          <a:xfrm>
            <a:off x="423235" y="6632389"/>
            <a:ext cx="1100690" cy="203197"/>
          </a:xfrm>
          <a:prstGeom prst="rect">
            <a:avLst/>
          </a:prstGeom>
          <a:noFill/>
        </p:spPr>
        <p:txBody>
          <a:bodyPr wrap="square" rtlCol="0">
            <a:spAutoFit/>
          </a:bodyPr>
          <a:lstStyle/>
          <a:p>
            <a:pPr>
              <a:lnSpc>
                <a:spcPct val="130000"/>
              </a:lnSpc>
            </a:pPr>
            <a:r>
              <a:rPr lang="zh-CN" altLang="en-US" sz="600" dirty="0">
                <a:solidFill>
                  <a:schemeClr val="tx2">
                    <a:lumMod val="50000"/>
                  </a:schemeClr>
                </a:solidFill>
                <a:cs typeface="+mn-ea"/>
                <a:sym typeface="+mn-lt"/>
              </a:rPr>
              <a:t>数据来源：猎聘大数据</a:t>
            </a:r>
          </a:p>
        </p:txBody>
      </p:sp>
    </p:spTree>
    <p:extLst>
      <p:ext uri="{BB962C8B-B14F-4D97-AF65-F5344CB8AC3E}">
        <p14:creationId xmlns:p14="http://schemas.microsoft.com/office/powerpoint/2010/main" val="156199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3D93A0-C0E0-4CE2-4F23-9C4D3CB05C40}"/>
              </a:ext>
            </a:extLst>
          </p:cNvPr>
          <p:cNvSpPr>
            <a:spLocks noGrp="1"/>
          </p:cNvSpPr>
          <p:nvPr>
            <p:ph type="title"/>
          </p:nvPr>
        </p:nvSpPr>
        <p:spPr>
          <a:xfrm>
            <a:off x="280674" y="135741"/>
            <a:ext cx="4922001" cy="731335"/>
          </a:xfrm>
        </p:spPr>
        <p:txBody>
          <a:bodyPr/>
          <a:lstStyle/>
          <a:p>
            <a:r>
              <a:rPr lang="zh-CN" altLang="en-US" dirty="0"/>
              <a:t>       猎聘</a:t>
            </a:r>
            <a:r>
              <a:rPr lang="en-US" altLang="zh-CN" dirty="0"/>
              <a:t>TSI</a:t>
            </a:r>
            <a:r>
              <a:rPr lang="zh-CN" altLang="en-US" dirty="0"/>
              <a:t>人才紧缺指数</a:t>
            </a:r>
          </a:p>
        </p:txBody>
      </p:sp>
      <p:sp>
        <p:nvSpPr>
          <p:cNvPr id="4" name="灯片编号占位符 3">
            <a:extLst>
              <a:ext uri="{FF2B5EF4-FFF2-40B4-BE49-F238E27FC236}">
                <a16:creationId xmlns:a16="http://schemas.microsoft.com/office/drawing/2014/main" id="{A93B48D6-425B-13BE-0B26-92D9866F4DE2}"/>
              </a:ext>
            </a:extLst>
          </p:cNvPr>
          <p:cNvSpPr>
            <a:spLocks noGrp="1"/>
          </p:cNvSpPr>
          <p:nvPr>
            <p:ph type="sldNum" sz="quarter" idx="12"/>
          </p:nvPr>
        </p:nvSpPr>
        <p:spPr/>
        <p:txBody>
          <a:bodyPr/>
          <a:lstStyle/>
          <a:p>
            <a:fld id="{5DD3DB80-B894-403A-B48E-6FDC1A72010E}" type="slidenum">
              <a:rPr lang="zh-CN" altLang="en-US" smtClean="0"/>
              <a:pPr/>
              <a:t>12</a:t>
            </a:fld>
            <a:endParaRPr lang="zh-CN" altLang="en-US"/>
          </a:p>
        </p:txBody>
      </p:sp>
      <p:graphicFrame>
        <p:nvGraphicFramePr>
          <p:cNvPr id="5" name="图表 4">
            <a:extLst>
              <a:ext uri="{FF2B5EF4-FFF2-40B4-BE49-F238E27FC236}">
                <a16:creationId xmlns:a16="http://schemas.microsoft.com/office/drawing/2014/main" id="{E2021DBB-6C55-D999-F9C7-3070A762A951}"/>
              </a:ext>
            </a:extLst>
          </p:cNvPr>
          <p:cNvGraphicFramePr>
            <a:graphicFrameLocks/>
          </p:cNvGraphicFramePr>
          <p:nvPr>
            <p:extLst>
              <p:ext uri="{D42A27DB-BD31-4B8C-83A1-F6EECF244321}">
                <p14:modId xmlns:p14="http://schemas.microsoft.com/office/powerpoint/2010/main" val="223362443"/>
              </p:ext>
            </p:extLst>
          </p:nvPr>
        </p:nvGraphicFramePr>
        <p:xfrm>
          <a:off x="467249" y="350827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a:extLst>
              <a:ext uri="{FF2B5EF4-FFF2-40B4-BE49-F238E27FC236}">
                <a16:creationId xmlns:a16="http://schemas.microsoft.com/office/drawing/2014/main" id="{91010012-1051-651A-4661-7F1B0E515AFA}"/>
              </a:ext>
            </a:extLst>
          </p:cNvPr>
          <p:cNvSpPr txBox="1"/>
          <p:nvPr/>
        </p:nvSpPr>
        <p:spPr>
          <a:xfrm>
            <a:off x="567690" y="6251474"/>
            <a:ext cx="4061460" cy="339901"/>
          </a:xfrm>
          <a:prstGeom prst="rect">
            <a:avLst/>
          </a:prstGeom>
          <a:noFill/>
        </p:spPr>
        <p:txBody>
          <a:bodyPr wrap="square">
            <a:spAutoFit/>
          </a:bodyPr>
          <a:lstStyle/>
          <a:p>
            <a:pPr marL="0" marR="0" lvl="0" indent="0" algn="just" defTabSz="586740" rtl="0" eaLnBrk="1" fontAlgn="base" latinLnBrk="0" hangingPunct="1">
              <a:lnSpc>
                <a:spcPct val="120000"/>
              </a:lnSpc>
              <a:spcBef>
                <a:spcPct val="0"/>
              </a:spcBef>
              <a:spcAft>
                <a:spcPts val="0"/>
              </a:spcAft>
              <a:buClrTx/>
              <a:buSzTx/>
              <a:buFontTx/>
              <a:buNone/>
              <a:defRPr/>
            </a:pPr>
            <a:r>
              <a:rPr kumimoji="0" lang="zh-CN" altLang="en-US" sz="700" b="1" i="0" u="none" strike="noStrike" kern="100" cap="none" spc="0" normalizeH="0" baseline="0" noProof="0" dirty="0">
                <a:ln>
                  <a:noFill/>
                </a:ln>
                <a:solidFill>
                  <a:schemeClr val="bg2"/>
                </a:solidFill>
                <a:effectLst/>
                <a:uLnTx/>
                <a:uFillTx/>
                <a:latin typeface="+mn-ea"/>
                <a:cs typeface="+mn-ea"/>
                <a:sym typeface="+mn-ea"/>
              </a:rPr>
              <a:t>人才紧缺指数：</a:t>
            </a:r>
            <a:r>
              <a:rPr kumimoji="0" lang="zh-CN" altLang="en-US" sz="700" b="0" i="0" u="none" strike="noStrike" kern="100" cap="none" spc="0" normalizeH="0" baseline="0" noProof="0" dirty="0">
                <a:ln>
                  <a:noFill/>
                </a:ln>
                <a:solidFill>
                  <a:schemeClr val="bg2"/>
                </a:solidFill>
                <a:effectLst/>
                <a:uLnTx/>
                <a:uFillTx/>
                <a:latin typeface="+mn-ea"/>
                <a:cs typeface="+mn-ea"/>
                <a:sym typeface="+mn-ea"/>
              </a:rPr>
              <a:t>TSI（Talent Shortage Index），TSI＞1，表示人才供不应求；TSI＜1，表示人才供大于求；如果TSI呈上升趋势，表示人才愈加抢手，求职相对容易。</a:t>
            </a:r>
            <a:endParaRPr kumimoji="0" lang="en-US" altLang="zh-CN" sz="700" b="0" i="0" u="none" strike="noStrike" kern="100" cap="none" spc="0" normalizeH="0" baseline="0" noProof="0" dirty="0">
              <a:ln>
                <a:noFill/>
              </a:ln>
              <a:solidFill>
                <a:schemeClr val="bg2"/>
              </a:solidFill>
              <a:effectLst/>
              <a:uLnTx/>
              <a:uFillTx/>
              <a:latin typeface="+mn-ea"/>
              <a:cs typeface="+mn-ea"/>
              <a:sym typeface="+mn-ea"/>
            </a:endParaRPr>
          </a:p>
        </p:txBody>
      </p:sp>
      <p:sp>
        <p:nvSpPr>
          <p:cNvPr id="8" name="文本框 7">
            <a:extLst>
              <a:ext uri="{FF2B5EF4-FFF2-40B4-BE49-F238E27FC236}">
                <a16:creationId xmlns:a16="http://schemas.microsoft.com/office/drawing/2014/main" id="{8BCD141A-F902-506F-7D7B-04A72AB20BDB}"/>
              </a:ext>
            </a:extLst>
          </p:cNvPr>
          <p:cNvSpPr txBox="1"/>
          <p:nvPr/>
        </p:nvSpPr>
        <p:spPr>
          <a:xfrm>
            <a:off x="615591" y="1455949"/>
            <a:ext cx="4168140" cy="1882951"/>
          </a:xfrm>
          <a:prstGeom prst="rect">
            <a:avLst/>
          </a:prstGeom>
          <a:noFill/>
        </p:spPr>
        <p:txBody>
          <a:bodyPr wrap="square" rtlCol="0">
            <a:spAutoFit/>
          </a:bodyPr>
          <a:lstStyle/>
          <a:p>
            <a:pPr marL="171450" indent="-171450">
              <a:lnSpc>
                <a:spcPct val="200000"/>
              </a:lnSpc>
              <a:buFont typeface="Arial" panose="020B0604020202020204" pitchFamily="34" charset="0"/>
              <a:buChar char="•"/>
            </a:pPr>
            <a:r>
              <a:rPr lang="zh-CN" altLang="en-US" sz="1200" dirty="0">
                <a:solidFill>
                  <a:schemeClr val="bg2"/>
                </a:solidFill>
                <a:latin typeface="Arial" panose="020B0604020202020204" pitchFamily="34" charset="0"/>
                <a:ea typeface="微软雅黑" panose="020B0503020204020204" pitchFamily="34" charset="-122"/>
              </a:rPr>
              <a:t>猎聘大数据显示：三季度以来，目前</a:t>
            </a:r>
            <a:r>
              <a:rPr lang="zh-CN" altLang="en-US" sz="1200" dirty="0">
                <a:solidFill>
                  <a:schemeClr val="accent2"/>
                </a:solidFill>
                <a:latin typeface="Arial" panose="020B0604020202020204" pitchFamily="34" charset="0"/>
                <a:ea typeface="微软雅黑" panose="020B0503020204020204" pitchFamily="34" charset="-122"/>
              </a:rPr>
              <a:t>国家重点支持产业</a:t>
            </a:r>
            <a:r>
              <a:rPr lang="zh-CN" altLang="en-US" sz="1200" dirty="0">
                <a:latin typeface="Arial" panose="020B0604020202020204" pitchFamily="34" charset="0"/>
                <a:ea typeface="微软雅黑" panose="020B0503020204020204" pitchFamily="34" charset="-122"/>
              </a:rPr>
              <a:t>，</a:t>
            </a:r>
            <a:r>
              <a:rPr lang="zh-CN" altLang="en-US" sz="1200" dirty="0">
                <a:solidFill>
                  <a:schemeClr val="bg2"/>
                </a:solidFill>
                <a:latin typeface="Arial" panose="020B0604020202020204" pitchFamily="34" charset="0"/>
                <a:ea typeface="微软雅黑" panose="020B0503020204020204" pitchFamily="34" charset="-122"/>
              </a:rPr>
              <a:t>如工业制造、信息技术产业、电子技术</a:t>
            </a:r>
            <a:r>
              <a:rPr lang="en-US" altLang="zh-CN" sz="1200" dirty="0">
                <a:solidFill>
                  <a:schemeClr val="bg2"/>
                </a:solidFill>
                <a:latin typeface="Arial" panose="020B0604020202020204" pitchFamily="34" charset="0"/>
                <a:ea typeface="微软雅黑" panose="020B0503020204020204" pitchFamily="34" charset="-122"/>
              </a:rPr>
              <a:t>/</a:t>
            </a:r>
            <a:r>
              <a:rPr lang="zh-CN" altLang="en-US" sz="1200" dirty="0">
                <a:solidFill>
                  <a:schemeClr val="bg2"/>
                </a:solidFill>
                <a:latin typeface="Arial" panose="020B0604020202020204" pitchFamily="34" charset="0"/>
                <a:ea typeface="微软雅黑" panose="020B0503020204020204" pitchFamily="34" charset="-122"/>
              </a:rPr>
              <a:t>半导体、医疗装备、生物制药、新能源、通信等，人才紧缺指数均大于</a:t>
            </a:r>
            <a:r>
              <a:rPr lang="en-US" altLang="zh-CN" sz="1200" dirty="0">
                <a:solidFill>
                  <a:schemeClr val="bg2"/>
                </a:solidFill>
                <a:latin typeface="Arial" panose="020B0604020202020204" pitchFamily="34" charset="0"/>
                <a:ea typeface="微软雅黑" panose="020B0503020204020204" pitchFamily="34" charset="-122"/>
              </a:rPr>
              <a:t>1</a:t>
            </a:r>
            <a:r>
              <a:rPr lang="zh-CN" altLang="en-US" sz="1200" dirty="0">
                <a:solidFill>
                  <a:schemeClr val="bg2"/>
                </a:solidFill>
                <a:latin typeface="Arial" panose="020B0604020202020204" pitchFamily="34" charset="0"/>
                <a:ea typeface="微软雅黑" panose="020B0503020204020204" pitchFamily="34" charset="-122"/>
              </a:rPr>
              <a:t>，显示出这些行业人才比较紧缺，企业需求旺盛，但是人才供给相对不足。</a:t>
            </a:r>
            <a:endParaRPr lang="en-US" altLang="zh-CN" sz="1200" dirty="0">
              <a:solidFill>
                <a:schemeClr val="bg2"/>
              </a:solidFill>
              <a:latin typeface="Arial" panose="020B0604020202020204" pitchFamily="34" charset="0"/>
              <a:ea typeface="微软雅黑" panose="020B0503020204020204" pitchFamily="34" charset="-122"/>
            </a:endParaRPr>
          </a:p>
        </p:txBody>
      </p:sp>
      <p:grpSp>
        <p:nvGrpSpPr>
          <p:cNvPr id="3" name="组合 2">
            <a:extLst>
              <a:ext uri="{FF2B5EF4-FFF2-40B4-BE49-F238E27FC236}">
                <a16:creationId xmlns:a16="http://schemas.microsoft.com/office/drawing/2014/main" id="{55BD17CF-5B69-F68C-C09A-8C53D4D8231D}"/>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1DC16AF5-7798-6CBC-E4CD-7C36A66AFAB8}"/>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512BCCBA-02CE-E7F4-FCEF-7A0CB821165F}"/>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10" name="文本框 9">
            <a:extLst>
              <a:ext uri="{FF2B5EF4-FFF2-40B4-BE49-F238E27FC236}">
                <a16:creationId xmlns:a16="http://schemas.microsoft.com/office/drawing/2014/main" id="{B57104D2-4621-359D-E6DE-7E5C11D3D69E}"/>
              </a:ext>
            </a:extLst>
          </p:cNvPr>
          <p:cNvSpPr txBox="1"/>
          <p:nvPr/>
        </p:nvSpPr>
        <p:spPr>
          <a:xfrm>
            <a:off x="600720" y="6590221"/>
            <a:ext cx="1100690" cy="203197"/>
          </a:xfrm>
          <a:prstGeom prst="rect">
            <a:avLst/>
          </a:prstGeom>
          <a:noFill/>
        </p:spPr>
        <p:txBody>
          <a:bodyPr wrap="square" rtlCol="0">
            <a:spAutoFit/>
          </a:bodyPr>
          <a:lstStyle/>
          <a:p>
            <a:pPr>
              <a:lnSpc>
                <a:spcPct val="130000"/>
              </a:lnSpc>
            </a:pPr>
            <a:r>
              <a:rPr lang="zh-CN" altLang="en-US" sz="600" dirty="0">
                <a:solidFill>
                  <a:schemeClr val="tx2">
                    <a:lumMod val="50000"/>
                  </a:schemeClr>
                </a:solidFill>
                <a:cs typeface="+mn-ea"/>
                <a:sym typeface="+mn-lt"/>
              </a:rPr>
              <a:t>数据来源：猎聘大数据</a:t>
            </a:r>
          </a:p>
        </p:txBody>
      </p:sp>
    </p:spTree>
    <p:extLst>
      <p:ext uri="{BB962C8B-B14F-4D97-AF65-F5344CB8AC3E}">
        <p14:creationId xmlns:p14="http://schemas.microsoft.com/office/powerpoint/2010/main" val="85155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2E75516-8CBA-A2AD-ED15-1AC2220AD760}"/>
              </a:ext>
            </a:extLst>
          </p:cNvPr>
          <p:cNvSpPr>
            <a:spLocks noGrp="1"/>
          </p:cNvSpPr>
          <p:nvPr>
            <p:ph type="title"/>
          </p:nvPr>
        </p:nvSpPr>
        <p:spPr/>
        <p:txBody>
          <a:bodyPr/>
          <a:lstStyle/>
          <a:p>
            <a:r>
              <a:rPr lang="en-US" altLang="zh-CN" dirty="0"/>
              <a:t>Part 2</a:t>
            </a:r>
            <a:br>
              <a:rPr lang="en-US" altLang="zh-CN" dirty="0"/>
            </a:br>
            <a:br>
              <a:rPr lang="en-US" altLang="zh-CN" dirty="0"/>
            </a:br>
            <a:r>
              <a:rPr lang="zh-CN" altLang="en-US" dirty="0"/>
              <a:t>四季度调研分析 </a:t>
            </a:r>
          </a:p>
        </p:txBody>
      </p:sp>
      <p:sp>
        <p:nvSpPr>
          <p:cNvPr id="4" name="灯片编号占位符 3">
            <a:extLst>
              <a:ext uri="{FF2B5EF4-FFF2-40B4-BE49-F238E27FC236}">
                <a16:creationId xmlns:a16="http://schemas.microsoft.com/office/drawing/2014/main" id="{E53CCC95-771F-7CB6-BBEA-21A47BB5EBC6}"/>
              </a:ext>
            </a:extLst>
          </p:cNvPr>
          <p:cNvSpPr>
            <a:spLocks noGrp="1"/>
          </p:cNvSpPr>
          <p:nvPr>
            <p:ph type="sldNum" sz="quarter" idx="12"/>
          </p:nvPr>
        </p:nvSpPr>
        <p:spPr/>
        <p:txBody>
          <a:bodyPr/>
          <a:lstStyle/>
          <a:p>
            <a:fld id="{5DD3DB80-B894-403A-B48E-6FDC1A72010E}" type="slidenum">
              <a:rPr lang="zh-CN" altLang="en-US" smtClean="0"/>
              <a:pPr/>
              <a:t>13</a:t>
            </a:fld>
            <a:endParaRPr lang="zh-CN" altLang="en-US"/>
          </a:p>
        </p:txBody>
      </p:sp>
    </p:spTree>
    <p:extLst>
      <p:ext uri="{BB962C8B-B14F-4D97-AF65-F5344CB8AC3E}">
        <p14:creationId xmlns:p14="http://schemas.microsoft.com/office/powerpoint/2010/main" val="353855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65F6D4-D710-DB43-8B67-3F3CB3BEAAC4}"/>
              </a:ext>
            </a:extLst>
          </p:cNvPr>
          <p:cNvSpPr>
            <a:spLocks noGrp="1"/>
          </p:cNvSpPr>
          <p:nvPr>
            <p:ph type="title"/>
          </p:nvPr>
        </p:nvSpPr>
        <p:spPr/>
        <p:txBody>
          <a:bodyPr/>
          <a:lstStyle/>
          <a:p>
            <a:r>
              <a:rPr lang="zh-CN" altLang="en-US" dirty="0"/>
              <a:t>       不同行业企业经营跨度</a:t>
            </a:r>
          </a:p>
        </p:txBody>
      </p:sp>
      <p:sp>
        <p:nvSpPr>
          <p:cNvPr id="4" name="灯片编号占位符 3">
            <a:extLst>
              <a:ext uri="{FF2B5EF4-FFF2-40B4-BE49-F238E27FC236}">
                <a16:creationId xmlns:a16="http://schemas.microsoft.com/office/drawing/2014/main" id="{E250F2C2-7060-B652-C5B9-DE306C6E7CFA}"/>
              </a:ext>
            </a:extLst>
          </p:cNvPr>
          <p:cNvSpPr>
            <a:spLocks noGrp="1"/>
          </p:cNvSpPr>
          <p:nvPr>
            <p:ph type="sldNum" sz="quarter" idx="12"/>
          </p:nvPr>
        </p:nvSpPr>
        <p:spPr/>
        <p:txBody>
          <a:bodyPr/>
          <a:lstStyle/>
          <a:p>
            <a:fld id="{5DD3DB80-B894-403A-B48E-6FDC1A72010E}" type="slidenum">
              <a:rPr lang="zh-CN" altLang="en-US" smtClean="0"/>
              <a:pPr/>
              <a:t>14</a:t>
            </a:fld>
            <a:endParaRPr lang="zh-CN" altLang="en-US"/>
          </a:p>
        </p:txBody>
      </p:sp>
      <p:sp>
        <p:nvSpPr>
          <p:cNvPr id="9" name="文本框 8">
            <a:extLst>
              <a:ext uri="{FF2B5EF4-FFF2-40B4-BE49-F238E27FC236}">
                <a16:creationId xmlns:a16="http://schemas.microsoft.com/office/drawing/2014/main" id="{798F8491-5FA5-E075-3155-5BCF30CD9C6E}"/>
              </a:ext>
            </a:extLst>
          </p:cNvPr>
          <p:cNvSpPr txBox="1"/>
          <p:nvPr/>
        </p:nvSpPr>
        <p:spPr>
          <a:xfrm>
            <a:off x="256966" y="1423348"/>
            <a:ext cx="4807492" cy="1427507"/>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dirty="0"/>
              <a:t>从不同行业的经营特点来看，各行业都呈现出企业采用本地化经营特点。互联网行业呈现出</a:t>
            </a:r>
            <a:r>
              <a:rPr lang="zh-CN" altLang="en-US" dirty="0">
                <a:solidFill>
                  <a:schemeClr val="accent2"/>
                </a:solidFill>
              </a:rPr>
              <a:t>国内跨区域和本地区经营</a:t>
            </a:r>
            <a:r>
              <a:rPr lang="zh-CN" altLang="en-US" dirty="0"/>
              <a:t>的双重特点，这与行业特征紧密相连；汽车制造的国内跨区域经营特点较为明显，这与汽车行业链布局紧密结合相关，从企业人才需求来看，跨区域人才流动和获取则比重较大。</a:t>
            </a:r>
          </a:p>
        </p:txBody>
      </p:sp>
      <p:sp>
        <p:nvSpPr>
          <p:cNvPr id="10" name="文本框 9">
            <a:extLst>
              <a:ext uri="{FF2B5EF4-FFF2-40B4-BE49-F238E27FC236}">
                <a16:creationId xmlns:a16="http://schemas.microsoft.com/office/drawing/2014/main" id="{3B08F67C-C599-E646-CD8C-9EE901FE187E}"/>
              </a:ext>
            </a:extLst>
          </p:cNvPr>
          <p:cNvSpPr txBox="1"/>
          <p:nvPr/>
        </p:nvSpPr>
        <p:spPr>
          <a:xfrm>
            <a:off x="423235" y="6709927"/>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aphicFrame>
        <p:nvGraphicFramePr>
          <p:cNvPr id="3" name="图表 2">
            <a:extLst>
              <a:ext uri="{FF2B5EF4-FFF2-40B4-BE49-F238E27FC236}">
                <a16:creationId xmlns:a16="http://schemas.microsoft.com/office/drawing/2014/main" id="{E2BBA508-F925-8C0D-CA3F-E579AA5AD7EA}"/>
              </a:ext>
            </a:extLst>
          </p:cNvPr>
          <p:cNvGraphicFramePr>
            <a:graphicFrameLocks/>
          </p:cNvGraphicFramePr>
          <p:nvPr>
            <p:extLst>
              <p:ext uri="{D42A27DB-BD31-4B8C-83A1-F6EECF244321}">
                <p14:modId xmlns:p14="http://schemas.microsoft.com/office/powerpoint/2010/main" val="302483381"/>
              </p:ext>
            </p:extLst>
          </p:nvPr>
        </p:nvGraphicFramePr>
        <p:xfrm>
          <a:off x="256966" y="2949536"/>
          <a:ext cx="4864747" cy="390846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组合 4">
            <a:extLst>
              <a:ext uri="{FF2B5EF4-FFF2-40B4-BE49-F238E27FC236}">
                <a16:creationId xmlns:a16="http://schemas.microsoft.com/office/drawing/2014/main" id="{4BE40A37-4F4A-CCD2-832C-798E3083D2DF}"/>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283A6CE8-C857-4F06-D25E-C9D08C293F20}"/>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319F1333-8080-5BD2-3559-DC0C80D5D2CD}"/>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328560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FBC17B-CD9B-EE81-B95B-81B7CA08B41A}"/>
              </a:ext>
            </a:extLst>
          </p:cNvPr>
          <p:cNvSpPr>
            <a:spLocks noGrp="1"/>
          </p:cNvSpPr>
          <p:nvPr>
            <p:ph type="title"/>
          </p:nvPr>
        </p:nvSpPr>
        <p:spPr/>
        <p:txBody>
          <a:bodyPr/>
          <a:lstStyle/>
          <a:p>
            <a:r>
              <a:rPr lang="zh-CN" altLang="en-US" dirty="0"/>
              <a:t>       调研企业规模分布</a:t>
            </a:r>
          </a:p>
        </p:txBody>
      </p:sp>
      <p:sp>
        <p:nvSpPr>
          <p:cNvPr id="4" name="灯片编号占位符 3">
            <a:extLst>
              <a:ext uri="{FF2B5EF4-FFF2-40B4-BE49-F238E27FC236}">
                <a16:creationId xmlns:a16="http://schemas.microsoft.com/office/drawing/2014/main" id="{40DFE4F5-12CC-7A30-D5C2-99E5E9935B43}"/>
              </a:ext>
            </a:extLst>
          </p:cNvPr>
          <p:cNvSpPr>
            <a:spLocks noGrp="1"/>
          </p:cNvSpPr>
          <p:nvPr>
            <p:ph type="sldNum" sz="quarter" idx="12"/>
          </p:nvPr>
        </p:nvSpPr>
        <p:spPr/>
        <p:txBody>
          <a:bodyPr/>
          <a:lstStyle/>
          <a:p>
            <a:fld id="{5DD3DB80-B894-403A-B48E-6FDC1A72010E}" type="slidenum">
              <a:rPr lang="zh-CN" altLang="en-US" smtClean="0"/>
              <a:pPr/>
              <a:t>15</a:t>
            </a:fld>
            <a:endParaRPr lang="zh-CN" altLang="en-US"/>
          </a:p>
        </p:txBody>
      </p:sp>
      <p:sp>
        <p:nvSpPr>
          <p:cNvPr id="9" name="文本框 8">
            <a:extLst>
              <a:ext uri="{FF2B5EF4-FFF2-40B4-BE49-F238E27FC236}">
                <a16:creationId xmlns:a16="http://schemas.microsoft.com/office/drawing/2014/main" id="{1456A12F-76FF-4C58-2208-92CD53D6CA99}"/>
              </a:ext>
            </a:extLst>
          </p:cNvPr>
          <p:cNvSpPr txBox="1"/>
          <p:nvPr/>
        </p:nvSpPr>
        <p:spPr>
          <a:xfrm>
            <a:off x="572407" y="1364226"/>
            <a:ext cx="4016063" cy="2248116"/>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dirty="0">
                <a:latin typeface="+mn-ea"/>
              </a:rPr>
              <a:t>本次调研可以看出千人以下企业占比占据</a:t>
            </a:r>
            <a:r>
              <a:rPr lang="zh-CN" altLang="en-US" dirty="0">
                <a:solidFill>
                  <a:schemeClr val="accent2"/>
                </a:solidFill>
                <a:latin typeface="+mn-ea"/>
              </a:rPr>
              <a:t>八成</a:t>
            </a:r>
            <a:r>
              <a:rPr lang="zh-CN" altLang="en-US" dirty="0">
                <a:latin typeface="+mn-ea"/>
              </a:rPr>
              <a:t>以上，这与国内企业整体样本结构一致，能够反映出众多中小企业的需求，可以帮助更多的企业决策人力资源管理相关问题。</a:t>
            </a:r>
            <a:endParaRPr lang="en-US" altLang="zh-CN" dirty="0">
              <a:latin typeface="+mn-ea"/>
            </a:endParaRPr>
          </a:p>
          <a:p>
            <a:pPr marL="171450" indent="-171450">
              <a:lnSpc>
                <a:spcPct val="150000"/>
              </a:lnSpc>
              <a:buFont typeface="Arial" panose="020B0604020202020204" pitchFamily="34" charset="0"/>
              <a:buChar char="•"/>
            </a:pPr>
            <a:r>
              <a:rPr lang="zh-CN" altLang="en-US" dirty="0">
                <a:latin typeface="+mn-ea"/>
              </a:rPr>
              <a:t>千人以上企业占比达</a:t>
            </a:r>
            <a:r>
              <a:rPr lang="en-US" altLang="zh-CN" dirty="0">
                <a:latin typeface="+mn-ea"/>
              </a:rPr>
              <a:t>17.1%</a:t>
            </a:r>
            <a:r>
              <a:rPr lang="zh-CN" altLang="en-US" dirty="0">
                <a:latin typeface="+mn-ea"/>
              </a:rPr>
              <a:t>，可以看出参与的调研企业囊括了部分行业</a:t>
            </a:r>
            <a:r>
              <a:rPr lang="zh-CN" altLang="en-US" dirty="0">
                <a:solidFill>
                  <a:schemeClr val="accent2"/>
                </a:solidFill>
                <a:latin typeface="+mn-ea"/>
              </a:rPr>
              <a:t>头部企业</a:t>
            </a:r>
            <a:r>
              <a:rPr lang="zh-CN" altLang="en-US" dirty="0">
                <a:latin typeface="+mn-ea"/>
              </a:rPr>
              <a:t>。整个报告不仅反映出中小企业的需求，也能够真实反映头部企业的人力资源管理需求，从而可以探索更具有实践意义的人力资源管理问题。</a:t>
            </a:r>
          </a:p>
        </p:txBody>
      </p:sp>
      <p:sp>
        <p:nvSpPr>
          <p:cNvPr id="10" name="文本框 9">
            <a:extLst>
              <a:ext uri="{FF2B5EF4-FFF2-40B4-BE49-F238E27FC236}">
                <a16:creationId xmlns:a16="http://schemas.microsoft.com/office/drawing/2014/main" id="{CD31CE42-DA04-7217-4E04-AD5DE13A9FBC}"/>
              </a:ext>
            </a:extLst>
          </p:cNvPr>
          <p:cNvSpPr txBox="1"/>
          <p:nvPr/>
        </p:nvSpPr>
        <p:spPr>
          <a:xfrm>
            <a:off x="615591" y="6322062"/>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aphicFrame>
        <p:nvGraphicFramePr>
          <p:cNvPr id="3" name="图表 2">
            <a:extLst>
              <a:ext uri="{FF2B5EF4-FFF2-40B4-BE49-F238E27FC236}">
                <a16:creationId xmlns:a16="http://schemas.microsoft.com/office/drawing/2014/main" id="{ACCD0C1C-D84F-D835-31C4-215CCCA2AF62}"/>
              </a:ext>
            </a:extLst>
          </p:cNvPr>
          <p:cNvGraphicFramePr/>
          <p:nvPr>
            <p:extLst>
              <p:ext uri="{D42A27DB-BD31-4B8C-83A1-F6EECF244321}">
                <p14:modId xmlns:p14="http://schemas.microsoft.com/office/powerpoint/2010/main" val="776772331"/>
              </p:ext>
            </p:extLst>
          </p:nvPr>
        </p:nvGraphicFramePr>
        <p:xfrm>
          <a:off x="402431" y="3682210"/>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组合 4">
            <a:extLst>
              <a:ext uri="{FF2B5EF4-FFF2-40B4-BE49-F238E27FC236}">
                <a16:creationId xmlns:a16="http://schemas.microsoft.com/office/drawing/2014/main" id="{52B0E51B-17F1-12D0-0A1E-46BFA78CD92B}"/>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DDE2CBEE-962B-6044-52F8-34A1E359C724}"/>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629EDC2B-290E-8655-8F46-5DE79860FEA8}"/>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304825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53D6C2-37FC-96D0-C3B2-6C36D71DDA3F}"/>
              </a:ext>
            </a:extLst>
          </p:cNvPr>
          <p:cNvSpPr>
            <a:spLocks noGrp="1"/>
          </p:cNvSpPr>
          <p:nvPr>
            <p:ph type="title"/>
          </p:nvPr>
        </p:nvSpPr>
        <p:spPr/>
        <p:txBody>
          <a:bodyPr/>
          <a:lstStyle/>
          <a:p>
            <a:r>
              <a:rPr lang="zh-CN" altLang="en-US" dirty="0"/>
              <a:t>        调研企业业务调整计划</a:t>
            </a:r>
          </a:p>
        </p:txBody>
      </p:sp>
      <p:sp>
        <p:nvSpPr>
          <p:cNvPr id="4" name="灯片编号占位符 3">
            <a:extLst>
              <a:ext uri="{FF2B5EF4-FFF2-40B4-BE49-F238E27FC236}">
                <a16:creationId xmlns:a16="http://schemas.microsoft.com/office/drawing/2014/main" id="{5D0FB698-FD3D-69DC-DC16-80CA3E42430A}"/>
              </a:ext>
            </a:extLst>
          </p:cNvPr>
          <p:cNvSpPr>
            <a:spLocks noGrp="1"/>
          </p:cNvSpPr>
          <p:nvPr>
            <p:ph type="sldNum" sz="quarter" idx="12"/>
          </p:nvPr>
        </p:nvSpPr>
        <p:spPr/>
        <p:txBody>
          <a:bodyPr/>
          <a:lstStyle/>
          <a:p>
            <a:fld id="{5DD3DB80-B894-403A-B48E-6FDC1A72010E}" type="slidenum">
              <a:rPr lang="zh-CN" altLang="en-US" smtClean="0"/>
              <a:pPr/>
              <a:t>16</a:t>
            </a:fld>
            <a:endParaRPr lang="zh-CN" altLang="en-US"/>
          </a:p>
        </p:txBody>
      </p:sp>
      <p:sp>
        <p:nvSpPr>
          <p:cNvPr id="11" name="文本框 10">
            <a:extLst>
              <a:ext uri="{FF2B5EF4-FFF2-40B4-BE49-F238E27FC236}">
                <a16:creationId xmlns:a16="http://schemas.microsoft.com/office/drawing/2014/main" id="{46FFF962-DEBC-0996-F2F7-1D461B7CA9F6}"/>
              </a:ext>
            </a:extLst>
          </p:cNvPr>
          <p:cNvSpPr txBox="1"/>
          <p:nvPr/>
        </p:nvSpPr>
        <p:spPr>
          <a:xfrm>
            <a:off x="497116" y="1045535"/>
            <a:ext cx="4510088" cy="347172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100" dirty="0">
                <a:solidFill>
                  <a:schemeClr val="bg2"/>
                </a:solidFill>
                <a:latin typeface="+mn-ea"/>
              </a:rPr>
              <a:t>调研发现，有近四成的企业将在四季度进行原有业务调整或升级的需求，比三季度的比例略有下降。在世界经济步入新一轮深度衰退、欧洲可能爆发全面经济金融危机之际，扩大内需、稳住国内经济基本盘的重要性日益凸显。以科技创新构架企业竞争力，在新基建、绿色能源、医疗健康及智能制造产业链打造趋势下，企业内部自我变革来创新性地进行业务调整或升级趋势不变，而且企业在预测及调整也逐步体现灵活化的特点，例如聚焦核心业务和关键硬实力的构建，短期策略及中长期发展战略组织变革阶段中所需要的组织管理能力是非常关键的，</a:t>
            </a:r>
            <a:r>
              <a:rPr lang="en-US" altLang="zh-CN" sz="1100" dirty="0">
                <a:solidFill>
                  <a:schemeClr val="bg2"/>
                </a:solidFill>
                <a:latin typeface="+mn-ea"/>
              </a:rPr>
              <a:t>HR</a:t>
            </a:r>
            <a:r>
              <a:rPr lang="zh-CN" altLang="en-US" sz="1100" dirty="0">
                <a:solidFill>
                  <a:schemeClr val="bg2"/>
                </a:solidFill>
                <a:latin typeface="+mn-ea"/>
              </a:rPr>
              <a:t>需要做好变革准备和实施；</a:t>
            </a:r>
            <a:endParaRPr lang="en-US" altLang="zh-CN" sz="1100" dirty="0">
              <a:solidFill>
                <a:schemeClr val="bg2"/>
              </a:solidFill>
              <a:latin typeface="+mn-ea"/>
            </a:endParaRPr>
          </a:p>
          <a:p>
            <a:pPr marL="171450" indent="-171450">
              <a:lnSpc>
                <a:spcPct val="150000"/>
              </a:lnSpc>
              <a:buFont typeface="Arial" panose="020B0604020202020204" pitchFamily="34" charset="0"/>
              <a:buChar char="•"/>
            </a:pPr>
            <a:r>
              <a:rPr lang="zh-CN" altLang="en-US" sz="1100" dirty="0">
                <a:solidFill>
                  <a:schemeClr val="bg2"/>
                </a:solidFill>
                <a:latin typeface="+mn-ea"/>
              </a:rPr>
              <a:t>三成的企业在维持现有业务，三成多的企业有开拓新的地区的需求，比三季度调研有所上升，更多的组织通过数字化进行自我变革开疆拓土，这类企业经营趋稳，不少企业已经在发展过程中找寻到合适的方向来进行业务深挖，积极地拥抱市场。</a:t>
            </a:r>
          </a:p>
        </p:txBody>
      </p:sp>
      <p:sp>
        <p:nvSpPr>
          <p:cNvPr id="12" name="文本框 11">
            <a:extLst>
              <a:ext uri="{FF2B5EF4-FFF2-40B4-BE49-F238E27FC236}">
                <a16:creationId xmlns:a16="http://schemas.microsoft.com/office/drawing/2014/main" id="{9DD4422C-64B8-5B3C-3643-8E8145975707}"/>
              </a:ext>
            </a:extLst>
          </p:cNvPr>
          <p:cNvSpPr txBox="1"/>
          <p:nvPr/>
        </p:nvSpPr>
        <p:spPr>
          <a:xfrm>
            <a:off x="438862" y="6543142"/>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aphicFrame>
        <p:nvGraphicFramePr>
          <p:cNvPr id="3" name="图表 2">
            <a:extLst>
              <a:ext uri="{FF2B5EF4-FFF2-40B4-BE49-F238E27FC236}">
                <a16:creationId xmlns:a16="http://schemas.microsoft.com/office/drawing/2014/main" id="{FB0A975A-63D8-6366-C1D0-64629A67244A}"/>
              </a:ext>
            </a:extLst>
          </p:cNvPr>
          <p:cNvGraphicFramePr/>
          <p:nvPr>
            <p:extLst>
              <p:ext uri="{D42A27DB-BD31-4B8C-83A1-F6EECF244321}">
                <p14:modId xmlns:p14="http://schemas.microsoft.com/office/powerpoint/2010/main" val="2162490416"/>
              </p:ext>
            </p:extLst>
          </p:nvPr>
        </p:nvGraphicFramePr>
        <p:xfrm>
          <a:off x="715297" y="4303233"/>
          <a:ext cx="4291907" cy="235233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组合 4">
            <a:extLst>
              <a:ext uri="{FF2B5EF4-FFF2-40B4-BE49-F238E27FC236}">
                <a16:creationId xmlns:a16="http://schemas.microsoft.com/office/drawing/2014/main" id="{4EC94AFD-5300-FD54-7C7F-B8C7D953430F}"/>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BA3FA24E-BC3E-9042-3BDE-EFDD18994B26}"/>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32326DA5-78C9-3776-12E3-D3CB841CF24C}"/>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405805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0C16D9-9561-0B26-11D5-EC90579283CB}"/>
              </a:ext>
            </a:extLst>
          </p:cNvPr>
          <p:cNvSpPr>
            <a:spLocks noGrp="1"/>
          </p:cNvSpPr>
          <p:nvPr>
            <p:ph type="title"/>
          </p:nvPr>
        </p:nvSpPr>
        <p:spPr/>
        <p:txBody>
          <a:bodyPr/>
          <a:lstStyle/>
          <a:p>
            <a:r>
              <a:rPr lang="zh-CN" altLang="en-US" dirty="0"/>
              <a:t>       中小微企业业务调整显著增加</a:t>
            </a:r>
          </a:p>
        </p:txBody>
      </p:sp>
      <p:sp>
        <p:nvSpPr>
          <p:cNvPr id="4" name="灯片编号占位符 3">
            <a:extLst>
              <a:ext uri="{FF2B5EF4-FFF2-40B4-BE49-F238E27FC236}">
                <a16:creationId xmlns:a16="http://schemas.microsoft.com/office/drawing/2014/main" id="{FA4860BE-5B33-81D5-3864-DF06263D6C1C}"/>
              </a:ext>
            </a:extLst>
          </p:cNvPr>
          <p:cNvSpPr>
            <a:spLocks noGrp="1"/>
          </p:cNvSpPr>
          <p:nvPr>
            <p:ph type="sldNum" sz="quarter" idx="12"/>
          </p:nvPr>
        </p:nvSpPr>
        <p:spPr/>
        <p:txBody>
          <a:bodyPr/>
          <a:lstStyle/>
          <a:p>
            <a:fld id="{5DD3DB80-B894-403A-B48E-6FDC1A72010E}" type="slidenum">
              <a:rPr lang="zh-CN" altLang="en-US" smtClean="0"/>
              <a:pPr/>
              <a:t>17</a:t>
            </a:fld>
            <a:endParaRPr lang="zh-CN" altLang="en-US"/>
          </a:p>
        </p:txBody>
      </p:sp>
      <p:graphicFrame>
        <p:nvGraphicFramePr>
          <p:cNvPr id="6" name="图表 5">
            <a:extLst>
              <a:ext uri="{FF2B5EF4-FFF2-40B4-BE49-F238E27FC236}">
                <a16:creationId xmlns:a16="http://schemas.microsoft.com/office/drawing/2014/main" id="{DD267671-301F-8702-5BA3-5203E238039B}"/>
              </a:ext>
            </a:extLst>
          </p:cNvPr>
          <p:cNvGraphicFramePr>
            <a:graphicFrameLocks/>
          </p:cNvGraphicFramePr>
          <p:nvPr>
            <p:extLst>
              <p:ext uri="{D42A27DB-BD31-4B8C-83A1-F6EECF244321}">
                <p14:modId xmlns:p14="http://schemas.microsoft.com/office/powerpoint/2010/main" val="406132643"/>
              </p:ext>
            </p:extLst>
          </p:nvPr>
        </p:nvGraphicFramePr>
        <p:xfrm>
          <a:off x="497116" y="358457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E4A0CB53-75FB-51CE-EF92-3FC17256B43F}"/>
              </a:ext>
            </a:extLst>
          </p:cNvPr>
          <p:cNvSpPr txBox="1"/>
          <p:nvPr/>
        </p:nvSpPr>
        <p:spPr>
          <a:xfrm>
            <a:off x="497116" y="1045535"/>
            <a:ext cx="4510088" cy="2645340"/>
          </a:xfrm>
          <a:prstGeom prst="rect">
            <a:avLst/>
          </a:prstGeom>
          <a:noFill/>
        </p:spPr>
        <p:txBody>
          <a:bodyPr wrap="square">
            <a:spAutoFit/>
          </a:bodyPr>
          <a:lstStyle/>
          <a:p>
            <a:pPr marL="171450" indent="-171450">
              <a:lnSpc>
                <a:spcPct val="200000"/>
              </a:lnSpc>
              <a:buFont typeface="Arial" panose="020B0604020202020204" pitchFamily="34" charset="0"/>
              <a:buChar char="•"/>
            </a:pPr>
            <a:r>
              <a:rPr lang="zh-CN" altLang="en-US" dirty="0">
                <a:solidFill>
                  <a:schemeClr val="bg2"/>
                </a:solidFill>
              </a:rPr>
              <a:t>深化市场改革、激发民营经济活力是提振市场活力的重要抓手。</a:t>
            </a:r>
            <a:r>
              <a:rPr lang="zh-CN" altLang="en-US" dirty="0"/>
              <a:t>调研显示，百人以下企业在开拓新业务方面进行探索，这类企业一般处于快速成长阶段，要积极地进行业务开拓布局，为来年业务的发展进行探索；</a:t>
            </a:r>
            <a:endParaRPr lang="en-US" altLang="zh-CN" dirty="0"/>
          </a:p>
          <a:p>
            <a:pPr marL="171450" indent="-171450">
              <a:lnSpc>
                <a:spcPct val="200000"/>
              </a:lnSpc>
              <a:buFont typeface="Arial" panose="020B0604020202020204" pitchFamily="34" charset="0"/>
              <a:buChar char="•"/>
            </a:pPr>
            <a:r>
              <a:rPr lang="zh-CN" altLang="en-US" dirty="0"/>
              <a:t>近两成</a:t>
            </a:r>
            <a:r>
              <a:rPr lang="en-US" altLang="zh-CN" dirty="0"/>
              <a:t>100-999</a:t>
            </a:r>
            <a:r>
              <a:rPr lang="zh-CN" altLang="en-US" dirty="0"/>
              <a:t>人规模企业在积极部署现有业务的调整或升级，这类企业发展相对成熟，需要跟随市场变化及时调整原有运营或业务策略，需要快速调整以适应市场变化。</a:t>
            </a:r>
          </a:p>
        </p:txBody>
      </p:sp>
      <p:grpSp>
        <p:nvGrpSpPr>
          <p:cNvPr id="7" name="组合 6">
            <a:extLst>
              <a:ext uri="{FF2B5EF4-FFF2-40B4-BE49-F238E27FC236}">
                <a16:creationId xmlns:a16="http://schemas.microsoft.com/office/drawing/2014/main" id="{61A3722B-14FA-3A39-DD9F-C428DC399599}"/>
              </a:ext>
            </a:extLst>
          </p:cNvPr>
          <p:cNvGrpSpPr/>
          <p:nvPr/>
        </p:nvGrpSpPr>
        <p:grpSpPr>
          <a:xfrm>
            <a:off x="423235" y="607725"/>
            <a:ext cx="236371" cy="197496"/>
            <a:chOff x="694190" y="258792"/>
            <a:chExt cx="2318630" cy="479737"/>
          </a:xfrm>
        </p:grpSpPr>
        <p:sp>
          <p:nvSpPr>
            <p:cNvPr id="8" name="矩形 7">
              <a:extLst>
                <a:ext uri="{FF2B5EF4-FFF2-40B4-BE49-F238E27FC236}">
                  <a16:creationId xmlns:a16="http://schemas.microsoft.com/office/drawing/2014/main" id="{235304AA-FC3A-E020-392E-5704E0B83A5A}"/>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706B7224-CD1C-021B-95CC-912208F614FA}"/>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3" name="文本框 2">
            <a:extLst>
              <a:ext uri="{FF2B5EF4-FFF2-40B4-BE49-F238E27FC236}">
                <a16:creationId xmlns:a16="http://schemas.microsoft.com/office/drawing/2014/main" id="{CD51B256-35E7-EEF7-F3FF-47BDB38D5A81}"/>
              </a:ext>
            </a:extLst>
          </p:cNvPr>
          <p:cNvSpPr txBox="1"/>
          <p:nvPr/>
        </p:nvSpPr>
        <p:spPr>
          <a:xfrm>
            <a:off x="821838" y="6283060"/>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spTree>
    <p:extLst>
      <p:ext uri="{BB962C8B-B14F-4D97-AF65-F5344CB8AC3E}">
        <p14:creationId xmlns:p14="http://schemas.microsoft.com/office/powerpoint/2010/main" val="68935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973AF1-F483-8091-F14C-742E50EE599F}"/>
              </a:ext>
            </a:extLst>
          </p:cNvPr>
          <p:cNvSpPr>
            <a:spLocks noGrp="1"/>
          </p:cNvSpPr>
          <p:nvPr>
            <p:ph type="title"/>
          </p:nvPr>
        </p:nvSpPr>
        <p:spPr>
          <a:xfrm>
            <a:off x="227430" y="228476"/>
            <a:ext cx="4922001" cy="731335"/>
          </a:xfrm>
        </p:spPr>
        <p:txBody>
          <a:bodyPr/>
          <a:lstStyle/>
          <a:p>
            <a:r>
              <a:rPr lang="zh-CN" altLang="en-US" dirty="0"/>
              <a:t>       不同省份在开拓新业务方面表现迥异</a:t>
            </a:r>
          </a:p>
        </p:txBody>
      </p:sp>
      <p:sp>
        <p:nvSpPr>
          <p:cNvPr id="4" name="灯片编号占位符 3">
            <a:extLst>
              <a:ext uri="{FF2B5EF4-FFF2-40B4-BE49-F238E27FC236}">
                <a16:creationId xmlns:a16="http://schemas.microsoft.com/office/drawing/2014/main" id="{D075BBF9-477B-2FF2-333E-273BBBBC9C1F}"/>
              </a:ext>
            </a:extLst>
          </p:cNvPr>
          <p:cNvSpPr>
            <a:spLocks noGrp="1"/>
          </p:cNvSpPr>
          <p:nvPr>
            <p:ph type="sldNum" sz="quarter" idx="12"/>
          </p:nvPr>
        </p:nvSpPr>
        <p:spPr/>
        <p:txBody>
          <a:bodyPr/>
          <a:lstStyle/>
          <a:p>
            <a:fld id="{5DD3DB80-B894-403A-B48E-6FDC1A72010E}" type="slidenum">
              <a:rPr lang="zh-CN" altLang="en-US" smtClean="0"/>
              <a:pPr/>
              <a:t>18</a:t>
            </a:fld>
            <a:endParaRPr lang="zh-CN" altLang="en-US"/>
          </a:p>
        </p:txBody>
      </p:sp>
      <p:sp>
        <p:nvSpPr>
          <p:cNvPr id="6" name="文本框 5">
            <a:extLst>
              <a:ext uri="{FF2B5EF4-FFF2-40B4-BE49-F238E27FC236}">
                <a16:creationId xmlns:a16="http://schemas.microsoft.com/office/drawing/2014/main" id="{D6C40395-5AD0-313F-11F2-D8B46D55DF53}"/>
              </a:ext>
            </a:extLst>
          </p:cNvPr>
          <p:cNvSpPr txBox="1"/>
          <p:nvPr/>
        </p:nvSpPr>
        <p:spPr>
          <a:xfrm>
            <a:off x="892404" y="6327775"/>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sp>
        <p:nvSpPr>
          <p:cNvPr id="7" name="文本框 6">
            <a:extLst>
              <a:ext uri="{FF2B5EF4-FFF2-40B4-BE49-F238E27FC236}">
                <a16:creationId xmlns:a16="http://schemas.microsoft.com/office/drawing/2014/main" id="{966B0965-9F9B-0E3B-A350-1D521EF8C9E8}"/>
              </a:ext>
            </a:extLst>
          </p:cNvPr>
          <p:cNvSpPr txBox="1"/>
          <p:nvPr/>
        </p:nvSpPr>
        <p:spPr>
          <a:xfrm>
            <a:off x="369950" y="1466888"/>
            <a:ext cx="4510088" cy="1495859"/>
          </a:xfrm>
          <a:prstGeom prst="rect">
            <a:avLst/>
          </a:prstGeom>
          <a:noFill/>
        </p:spPr>
        <p:txBody>
          <a:bodyPr wrap="square">
            <a:spAutoFit/>
          </a:bodyPr>
          <a:lstStyle/>
          <a:p>
            <a:pPr marL="171450" indent="-171450">
              <a:lnSpc>
                <a:spcPct val="200000"/>
              </a:lnSpc>
              <a:buFont typeface="Arial" panose="020B0604020202020204" pitchFamily="34" charset="0"/>
              <a:buChar char="•"/>
            </a:pPr>
            <a:r>
              <a:rPr lang="zh-CN" altLang="en-US" dirty="0"/>
              <a:t>调研显示上海、天津、安徽、河北、湖南、江苏、四川等地区企业在开拓新业务方面较为积极，企业有更多的意愿去开拓新的区域或新的业务，显示出当前经济持续恢复下企业自身变革或业务增长的需求。</a:t>
            </a:r>
          </a:p>
        </p:txBody>
      </p:sp>
      <p:grpSp>
        <p:nvGrpSpPr>
          <p:cNvPr id="3" name="组合 2">
            <a:extLst>
              <a:ext uri="{FF2B5EF4-FFF2-40B4-BE49-F238E27FC236}">
                <a16:creationId xmlns:a16="http://schemas.microsoft.com/office/drawing/2014/main" id="{F365C286-02C8-ADDF-DCA2-08E572C9F796}"/>
              </a:ext>
            </a:extLst>
          </p:cNvPr>
          <p:cNvGrpSpPr/>
          <p:nvPr/>
        </p:nvGrpSpPr>
        <p:grpSpPr>
          <a:xfrm>
            <a:off x="423235" y="607725"/>
            <a:ext cx="236371" cy="197496"/>
            <a:chOff x="694190" y="258792"/>
            <a:chExt cx="2318630" cy="479737"/>
          </a:xfrm>
        </p:grpSpPr>
        <p:sp>
          <p:nvSpPr>
            <p:cNvPr id="8" name="矩形 7">
              <a:extLst>
                <a:ext uri="{FF2B5EF4-FFF2-40B4-BE49-F238E27FC236}">
                  <a16:creationId xmlns:a16="http://schemas.microsoft.com/office/drawing/2014/main" id="{21331F96-BE64-A233-FAF9-7BDBC7D83C53}"/>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FEBECD3D-7323-CBA9-DBDD-B99CBD7589E9}"/>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graphicFrame>
        <p:nvGraphicFramePr>
          <p:cNvPr id="10" name="图表 9">
            <a:extLst>
              <a:ext uri="{FF2B5EF4-FFF2-40B4-BE49-F238E27FC236}">
                <a16:creationId xmlns:a16="http://schemas.microsoft.com/office/drawing/2014/main" id="{0BD9EA59-558F-A899-04DA-0529161B4638}"/>
              </a:ext>
            </a:extLst>
          </p:cNvPr>
          <p:cNvGraphicFramePr>
            <a:graphicFrameLocks/>
          </p:cNvGraphicFramePr>
          <p:nvPr>
            <p:extLst>
              <p:ext uri="{D42A27DB-BD31-4B8C-83A1-F6EECF244321}">
                <p14:modId xmlns:p14="http://schemas.microsoft.com/office/powerpoint/2010/main" val="1384381057"/>
              </p:ext>
            </p:extLst>
          </p:nvPr>
        </p:nvGraphicFramePr>
        <p:xfrm>
          <a:off x="506577" y="3267075"/>
          <a:ext cx="4570248" cy="2870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396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C52DD7-CC44-E249-23A7-B2DE5CB57151}"/>
              </a:ext>
            </a:extLst>
          </p:cNvPr>
          <p:cNvSpPr>
            <a:spLocks noGrp="1"/>
          </p:cNvSpPr>
          <p:nvPr>
            <p:ph type="title"/>
          </p:nvPr>
        </p:nvSpPr>
        <p:spPr/>
        <p:txBody>
          <a:bodyPr/>
          <a:lstStyle/>
          <a:p>
            <a:r>
              <a:rPr lang="zh-CN" altLang="en-US" dirty="0"/>
              <a:t>       不同行业业务调整计划</a:t>
            </a:r>
          </a:p>
        </p:txBody>
      </p:sp>
      <p:sp>
        <p:nvSpPr>
          <p:cNvPr id="4" name="灯片编号占位符 3">
            <a:extLst>
              <a:ext uri="{FF2B5EF4-FFF2-40B4-BE49-F238E27FC236}">
                <a16:creationId xmlns:a16="http://schemas.microsoft.com/office/drawing/2014/main" id="{3EBF78FA-2E87-F806-3162-837E703C7BBF}"/>
              </a:ext>
            </a:extLst>
          </p:cNvPr>
          <p:cNvSpPr>
            <a:spLocks noGrp="1"/>
          </p:cNvSpPr>
          <p:nvPr>
            <p:ph type="sldNum" sz="quarter" idx="12"/>
          </p:nvPr>
        </p:nvSpPr>
        <p:spPr/>
        <p:txBody>
          <a:bodyPr/>
          <a:lstStyle/>
          <a:p>
            <a:fld id="{5DD3DB80-B894-403A-B48E-6FDC1A72010E}" type="slidenum">
              <a:rPr lang="zh-CN" altLang="en-US" smtClean="0"/>
              <a:pPr/>
              <a:t>19</a:t>
            </a:fld>
            <a:endParaRPr lang="zh-CN" altLang="en-US"/>
          </a:p>
        </p:txBody>
      </p:sp>
      <p:sp>
        <p:nvSpPr>
          <p:cNvPr id="9" name="文本框 8">
            <a:extLst>
              <a:ext uri="{FF2B5EF4-FFF2-40B4-BE49-F238E27FC236}">
                <a16:creationId xmlns:a16="http://schemas.microsoft.com/office/drawing/2014/main" id="{AEF25AA0-B88E-2ED8-21A4-3DF3D7848712}"/>
              </a:ext>
            </a:extLst>
          </p:cNvPr>
          <p:cNvSpPr txBox="1"/>
          <p:nvPr/>
        </p:nvSpPr>
        <p:spPr>
          <a:xfrm>
            <a:off x="423235" y="1170182"/>
            <a:ext cx="4512469" cy="2248436"/>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dirty="0">
                <a:latin typeface="+mn-ea"/>
              </a:rPr>
              <a:t>面对经济不确定因素增加时，</a:t>
            </a:r>
            <a:r>
              <a:rPr lang="zh-CN" altLang="en-US" dirty="0">
                <a:solidFill>
                  <a:schemeClr val="accent2"/>
                </a:solidFill>
                <a:latin typeface="+mn-ea"/>
              </a:rPr>
              <a:t>组织变革</a:t>
            </a:r>
            <a:r>
              <a:rPr lang="zh-CN" altLang="en-US" dirty="0">
                <a:latin typeface="+mn-ea"/>
              </a:rPr>
              <a:t>便会被提上日程。从不同行业来看业务调整计划来看，互联网、电子通信、房地产、汽车制造、制药医疗等行业更加积极拥抱市场变化，在快速适应客户需求的同时，能够对业务及时调整，对市场信息敏锐，能通过自我变革调整来面对未来市场。不同行业根据所处的行业发展周期和运营规律会进行适应的战略调整和业务变革，这些调整将影响企业未来的发展路径和管理模式，现阶段的业务调整显示出各行业在面临经济不确定时所采取的不同举措。</a:t>
            </a:r>
            <a:endParaRPr lang="en-US" altLang="zh-CN" dirty="0">
              <a:latin typeface="+mn-ea"/>
            </a:endParaRPr>
          </a:p>
        </p:txBody>
      </p:sp>
      <p:sp>
        <p:nvSpPr>
          <p:cNvPr id="10" name="文本框 9">
            <a:extLst>
              <a:ext uri="{FF2B5EF4-FFF2-40B4-BE49-F238E27FC236}">
                <a16:creationId xmlns:a16="http://schemas.microsoft.com/office/drawing/2014/main" id="{ED8D1CEA-0F35-1DF8-B71E-150734A5E9CC}"/>
              </a:ext>
            </a:extLst>
          </p:cNvPr>
          <p:cNvSpPr txBox="1"/>
          <p:nvPr/>
        </p:nvSpPr>
        <p:spPr>
          <a:xfrm>
            <a:off x="435204" y="6666564"/>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aphicFrame>
        <p:nvGraphicFramePr>
          <p:cNvPr id="3" name="图表 2">
            <a:extLst>
              <a:ext uri="{FF2B5EF4-FFF2-40B4-BE49-F238E27FC236}">
                <a16:creationId xmlns:a16="http://schemas.microsoft.com/office/drawing/2014/main" id="{6A15E0EE-8C09-05CE-B8A0-A515D54C8043}"/>
              </a:ext>
            </a:extLst>
          </p:cNvPr>
          <p:cNvGraphicFramePr>
            <a:graphicFrameLocks/>
          </p:cNvGraphicFramePr>
          <p:nvPr>
            <p:extLst>
              <p:ext uri="{D42A27DB-BD31-4B8C-83A1-F6EECF244321}">
                <p14:modId xmlns:p14="http://schemas.microsoft.com/office/powerpoint/2010/main" val="2354105072"/>
              </p:ext>
            </p:extLst>
          </p:nvPr>
        </p:nvGraphicFramePr>
        <p:xfrm>
          <a:off x="435204" y="3614701"/>
          <a:ext cx="4572000" cy="295935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组合 4">
            <a:extLst>
              <a:ext uri="{FF2B5EF4-FFF2-40B4-BE49-F238E27FC236}">
                <a16:creationId xmlns:a16="http://schemas.microsoft.com/office/drawing/2014/main" id="{E5494373-EA3C-560C-7306-7CACB519BF60}"/>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7E1D6545-F9E7-2618-A8E8-D05175D93776}"/>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496E6320-85F4-E926-30A1-2965BF17E8E1}"/>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333977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algn="r" defTabSz="602132" rtl="0" eaLnBrk="1" fontAlgn="auto" latinLnBrk="0" hangingPunct="1">
              <a:lnSpc>
                <a:spcPct val="100000"/>
              </a:lnSpc>
              <a:spcBef>
                <a:spcPts val="0"/>
              </a:spcBef>
              <a:spcAft>
                <a:spcPts val="0"/>
              </a:spcAft>
              <a:buClrTx/>
              <a:buSzTx/>
              <a:buFontTx/>
              <a:buNone/>
              <a:tabLst/>
              <a:defRPr/>
            </a:pPr>
            <a:fld id="{5DD3DB80-B894-403A-B48E-6FDC1A72010E}" type="slidenum">
              <a:rPr kumimoji="0" lang="zh-CN" altLang="en-US" sz="706" b="0" i="0" u="none" strike="noStrike" kern="1200" cap="none" spc="0" normalizeH="0" baseline="0" noProof="0" smtClean="0">
                <a:ln>
                  <a:noFill/>
                </a:ln>
                <a:solidFill>
                  <a:srgbClr val="5F5F5F">
                    <a:tint val="75000"/>
                  </a:srgbClr>
                </a:solidFill>
                <a:effectLst/>
                <a:uLnTx/>
                <a:uFillTx/>
                <a:ea typeface="+mn-ea"/>
                <a:cs typeface="+mn-ea"/>
                <a:sym typeface="+mn-lt"/>
              </a:rPr>
              <a:pPr marL="0" marR="0" lvl="0" indent="0" algn="r" defTabSz="602132" rtl="0" eaLnBrk="1" fontAlgn="auto" latinLnBrk="0" hangingPunct="1">
                <a:lnSpc>
                  <a:spcPct val="100000"/>
                </a:lnSpc>
                <a:spcBef>
                  <a:spcPts val="0"/>
                </a:spcBef>
                <a:spcAft>
                  <a:spcPts val="0"/>
                </a:spcAft>
                <a:buClrTx/>
                <a:buSzTx/>
                <a:buFontTx/>
                <a:buNone/>
                <a:tabLst/>
                <a:defRPr/>
              </a:pPr>
              <a:t>2</a:t>
            </a:fld>
            <a:endParaRPr kumimoji="0" lang="zh-CN" altLang="en-US" sz="706" b="0" i="0" u="none" strike="noStrike" kern="1200" cap="none" spc="0" normalizeH="0" baseline="0" noProof="0" dirty="0">
              <a:ln>
                <a:noFill/>
              </a:ln>
              <a:solidFill>
                <a:srgbClr val="5F5F5F">
                  <a:tint val="75000"/>
                </a:srgbClr>
              </a:solidFill>
              <a:effectLst/>
              <a:uLnTx/>
              <a:uFillTx/>
              <a:ea typeface="+mn-ea"/>
              <a:cs typeface="+mn-ea"/>
              <a:sym typeface="+mn-lt"/>
            </a:endParaRPr>
          </a:p>
        </p:txBody>
      </p:sp>
      <p:cxnSp>
        <p:nvCxnSpPr>
          <p:cNvPr id="3" name="直线连接符 14"/>
          <p:cNvCxnSpPr/>
          <p:nvPr/>
        </p:nvCxnSpPr>
        <p:spPr>
          <a:xfrm>
            <a:off x="1180952" y="1220214"/>
            <a:ext cx="707653"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线连接符 14"/>
          <p:cNvCxnSpPr/>
          <p:nvPr/>
        </p:nvCxnSpPr>
        <p:spPr>
          <a:xfrm>
            <a:off x="3466952" y="1210689"/>
            <a:ext cx="707653"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899257" y="989381"/>
            <a:ext cx="1578347" cy="461665"/>
          </a:xfrm>
          <a:prstGeom prst="rect">
            <a:avLst/>
          </a:prstGeom>
          <a:noFill/>
        </p:spPr>
        <p:txBody>
          <a:bodyPr wrap="square" rtlCol="0">
            <a:spAutoFit/>
          </a:bodyPr>
          <a:lstStyle/>
          <a:p>
            <a:pPr marL="0" marR="0" lvl="0" indent="0" algn="ctr" defTabSz="602132"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46E5A">
                    <a:lumMod val="50000"/>
                  </a:srgbClr>
                </a:solidFill>
                <a:effectLst/>
                <a:uLnTx/>
                <a:uFillTx/>
                <a:cs typeface="+mn-ea"/>
                <a:sym typeface="+mn-lt"/>
              </a:rPr>
              <a:t>目录</a:t>
            </a:r>
          </a:p>
        </p:txBody>
      </p:sp>
      <p:pic>
        <p:nvPicPr>
          <p:cNvPr id="8" name="图片 7">
            <a:extLst>
              <a:ext uri="{FF2B5EF4-FFF2-40B4-BE49-F238E27FC236}">
                <a16:creationId xmlns:a16="http://schemas.microsoft.com/office/drawing/2014/main" id="{340A2AAA-50B4-CC98-0E16-4A19D7F605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37025"/>
            <a:ext cx="5376863" cy="2748072"/>
          </a:xfrm>
          <a:prstGeom prst="rect">
            <a:avLst/>
          </a:prstGeom>
        </p:spPr>
      </p:pic>
      <p:sp>
        <p:nvSpPr>
          <p:cNvPr id="9" name="矩形: 圆角 8">
            <a:extLst>
              <a:ext uri="{FF2B5EF4-FFF2-40B4-BE49-F238E27FC236}">
                <a16:creationId xmlns:a16="http://schemas.microsoft.com/office/drawing/2014/main" id="{A081171D-2B59-7260-AAE5-AC6E85990CE2}"/>
              </a:ext>
            </a:extLst>
          </p:cNvPr>
          <p:cNvSpPr/>
          <p:nvPr/>
        </p:nvSpPr>
        <p:spPr>
          <a:xfrm rot="18854253">
            <a:off x="652716" y="1790487"/>
            <a:ext cx="307022" cy="300053"/>
          </a:xfrm>
          <a:prstGeom prst="roundRect">
            <a:avLst/>
          </a:prstGeom>
          <a:solidFill>
            <a:schemeClr val="accent2"/>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 name="矩形: 圆角 9">
            <a:extLst>
              <a:ext uri="{FF2B5EF4-FFF2-40B4-BE49-F238E27FC236}">
                <a16:creationId xmlns:a16="http://schemas.microsoft.com/office/drawing/2014/main" id="{4D87A856-B58E-A34B-D20C-D815689058CE}"/>
              </a:ext>
            </a:extLst>
          </p:cNvPr>
          <p:cNvSpPr/>
          <p:nvPr/>
        </p:nvSpPr>
        <p:spPr>
          <a:xfrm rot="18854253">
            <a:off x="1875091" y="1790488"/>
            <a:ext cx="307022" cy="300053"/>
          </a:xfrm>
          <a:prstGeom prst="roundRect">
            <a:avLst/>
          </a:prstGeom>
          <a:solidFill>
            <a:schemeClr val="accent2"/>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1" name="矩形: 圆角 10">
            <a:extLst>
              <a:ext uri="{FF2B5EF4-FFF2-40B4-BE49-F238E27FC236}">
                <a16:creationId xmlns:a16="http://schemas.microsoft.com/office/drawing/2014/main" id="{6D3DF554-576F-BC9B-86AE-CED660A4B0E9}"/>
              </a:ext>
            </a:extLst>
          </p:cNvPr>
          <p:cNvSpPr/>
          <p:nvPr/>
        </p:nvSpPr>
        <p:spPr>
          <a:xfrm rot="18854253">
            <a:off x="3194751" y="1819063"/>
            <a:ext cx="307022" cy="300053"/>
          </a:xfrm>
          <a:prstGeom prst="roundRect">
            <a:avLst/>
          </a:prstGeom>
          <a:solidFill>
            <a:schemeClr val="accent2"/>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矩形: 圆角 11">
            <a:extLst>
              <a:ext uri="{FF2B5EF4-FFF2-40B4-BE49-F238E27FC236}">
                <a16:creationId xmlns:a16="http://schemas.microsoft.com/office/drawing/2014/main" id="{30B3E712-8B8E-CB4F-E0CB-6ABE97BB1FBA}"/>
              </a:ext>
            </a:extLst>
          </p:cNvPr>
          <p:cNvSpPr/>
          <p:nvPr/>
        </p:nvSpPr>
        <p:spPr>
          <a:xfrm rot="18854253">
            <a:off x="4417125" y="1818399"/>
            <a:ext cx="307022" cy="300053"/>
          </a:xfrm>
          <a:prstGeom prst="roundRect">
            <a:avLst/>
          </a:prstGeom>
          <a:solidFill>
            <a:schemeClr val="accent2"/>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72BC02C3-483C-762D-B158-EDD24160FE93}"/>
              </a:ext>
            </a:extLst>
          </p:cNvPr>
          <p:cNvSpPr txBox="1"/>
          <p:nvPr/>
        </p:nvSpPr>
        <p:spPr>
          <a:xfrm>
            <a:off x="662335" y="1753778"/>
            <a:ext cx="190500" cy="343235"/>
          </a:xfrm>
          <a:prstGeom prst="rect">
            <a:avLst/>
          </a:prstGeom>
          <a:noFill/>
        </p:spPr>
        <p:txBody>
          <a:bodyPr wrap="square" rtlCol="0">
            <a:spAutoFit/>
          </a:bodyPr>
          <a:lstStyle/>
          <a:p>
            <a:pPr>
              <a:lnSpc>
                <a:spcPct val="130000"/>
              </a:lnSpc>
            </a:pPr>
            <a:r>
              <a:rPr lang="en-US" altLang="zh-CN" sz="1400" b="1" dirty="0">
                <a:solidFill>
                  <a:schemeClr val="bg1"/>
                </a:solidFill>
                <a:latin typeface="+mn-ea"/>
              </a:rPr>
              <a:t>1</a:t>
            </a:r>
            <a:endParaRPr lang="zh-CN" altLang="en-US" sz="1400" b="1" dirty="0">
              <a:solidFill>
                <a:schemeClr val="bg1"/>
              </a:solidFill>
              <a:latin typeface="+mn-ea"/>
            </a:endParaRPr>
          </a:p>
        </p:txBody>
      </p:sp>
      <p:sp>
        <p:nvSpPr>
          <p:cNvPr id="14" name="文本框 13">
            <a:extLst>
              <a:ext uri="{FF2B5EF4-FFF2-40B4-BE49-F238E27FC236}">
                <a16:creationId xmlns:a16="http://schemas.microsoft.com/office/drawing/2014/main" id="{A4C3A2E2-1105-9657-64D0-F94F82AAF47B}"/>
              </a:ext>
            </a:extLst>
          </p:cNvPr>
          <p:cNvSpPr txBox="1"/>
          <p:nvPr/>
        </p:nvSpPr>
        <p:spPr>
          <a:xfrm>
            <a:off x="1886744" y="1753778"/>
            <a:ext cx="190500" cy="343235"/>
          </a:xfrm>
          <a:prstGeom prst="rect">
            <a:avLst/>
          </a:prstGeom>
          <a:noFill/>
        </p:spPr>
        <p:txBody>
          <a:bodyPr wrap="square" rtlCol="0">
            <a:spAutoFit/>
          </a:bodyPr>
          <a:lstStyle/>
          <a:p>
            <a:pPr>
              <a:lnSpc>
                <a:spcPct val="130000"/>
              </a:lnSpc>
            </a:pPr>
            <a:r>
              <a:rPr lang="en-US" altLang="zh-CN" sz="1400" b="1" dirty="0">
                <a:solidFill>
                  <a:schemeClr val="bg1"/>
                </a:solidFill>
                <a:latin typeface="+mn-ea"/>
              </a:rPr>
              <a:t>2</a:t>
            </a:r>
            <a:endParaRPr lang="zh-CN" altLang="en-US" sz="1400" b="1" dirty="0">
              <a:solidFill>
                <a:schemeClr val="bg1"/>
              </a:solidFill>
              <a:latin typeface="+mn-ea"/>
            </a:endParaRPr>
          </a:p>
        </p:txBody>
      </p:sp>
      <p:sp>
        <p:nvSpPr>
          <p:cNvPr id="15" name="文本框 14">
            <a:extLst>
              <a:ext uri="{FF2B5EF4-FFF2-40B4-BE49-F238E27FC236}">
                <a16:creationId xmlns:a16="http://schemas.microsoft.com/office/drawing/2014/main" id="{AC48949D-0B6E-675C-93C8-24E72B2C1B65}"/>
              </a:ext>
            </a:extLst>
          </p:cNvPr>
          <p:cNvSpPr txBox="1"/>
          <p:nvPr/>
        </p:nvSpPr>
        <p:spPr>
          <a:xfrm>
            <a:off x="3204369" y="1764648"/>
            <a:ext cx="190500" cy="343235"/>
          </a:xfrm>
          <a:prstGeom prst="rect">
            <a:avLst/>
          </a:prstGeom>
          <a:noFill/>
        </p:spPr>
        <p:txBody>
          <a:bodyPr wrap="square" rtlCol="0">
            <a:spAutoFit/>
          </a:bodyPr>
          <a:lstStyle/>
          <a:p>
            <a:pPr>
              <a:lnSpc>
                <a:spcPct val="130000"/>
              </a:lnSpc>
            </a:pPr>
            <a:r>
              <a:rPr lang="en-US" altLang="zh-CN" sz="1400" b="1" dirty="0">
                <a:solidFill>
                  <a:schemeClr val="bg1"/>
                </a:solidFill>
                <a:latin typeface="+mn-ea"/>
              </a:rPr>
              <a:t>3</a:t>
            </a:r>
            <a:endParaRPr lang="zh-CN" altLang="en-US" sz="1400" b="1" dirty="0">
              <a:solidFill>
                <a:schemeClr val="bg1"/>
              </a:solidFill>
              <a:latin typeface="+mn-ea"/>
            </a:endParaRPr>
          </a:p>
        </p:txBody>
      </p:sp>
      <p:sp>
        <p:nvSpPr>
          <p:cNvPr id="16" name="文本框 15">
            <a:extLst>
              <a:ext uri="{FF2B5EF4-FFF2-40B4-BE49-F238E27FC236}">
                <a16:creationId xmlns:a16="http://schemas.microsoft.com/office/drawing/2014/main" id="{06BB1BA7-78CB-CDCA-1E7C-CE8979727C26}"/>
              </a:ext>
            </a:extLst>
          </p:cNvPr>
          <p:cNvSpPr txBox="1"/>
          <p:nvPr/>
        </p:nvSpPr>
        <p:spPr>
          <a:xfrm>
            <a:off x="4425950" y="1764648"/>
            <a:ext cx="167090" cy="345094"/>
          </a:xfrm>
          <a:prstGeom prst="rect">
            <a:avLst/>
          </a:prstGeom>
          <a:noFill/>
        </p:spPr>
        <p:txBody>
          <a:bodyPr wrap="square" rtlCol="0">
            <a:spAutoFit/>
          </a:bodyPr>
          <a:lstStyle/>
          <a:p>
            <a:pPr>
              <a:lnSpc>
                <a:spcPct val="130000"/>
              </a:lnSpc>
            </a:pPr>
            <a:r>
              <a:rPr lang="en-US" altLang="zh-CN" sz="1400" b="1" dirty="0">
                <a:solidFill>
                  <a:schemeClr val="bg1"/>
                </a:solidFill>
                <a:latin typeface="+mn-ea"/>
              </a:rPr>
              <a:t>4</a:t>
            </a:r>
            <a:endParaRPr lang="zh-CN" altLang="en-US" sz="1400" b="1" dirty="0">
              <a:solidFill>
                <a:schemeClr val="bg1"/>
              </a:solidFill>
              <a:latin typeface="+mn-ea"/>
            </a:endParaRPr>
          </a:p>
        </p:txBody>
      </p:sp>
      <p:sp>
        <p:nvSpPr>
          <p:cNvPr id="18" name="文本框 17">
            <a:extLst>
              <a:ext uri="{FF2B5EF4-FFF2-40B4-BE49-F238E27FC236}">
                <a16:creationId xmlns:a16="http://schemas.microsoft.com/office/drawing/2014/main" id="{E1B306C4-1D0C-2699-F933-AB03DCEF3E8C}"/>
              </a:ext>
            </a:extLst>
          </p:cNvPr>
          <p:cNvSpPr txBox="1"/>
          <p:nvPr/>
        </p:nvSpPr>
        <p:spPr>
          <a:xfrm>
            <a:off x="593279" y="2372389"/>
            <a:ext cx="464743" cy="965200"/>
          </a:xfrm>
          <a:prstGeom prst="rect">
            <a:avLst/>
          </a:prstGeom>
          <a:noFill/>
        </p:spPr>
        <p:txBody>
          <a:bodyPr vert="eaVert" wrap="square" rtlCol="0">
            <a:spAutoFit/>
          </a:bodyPr>
          <a:lstStyle/>
          <a:p>
            <a:pPr>
              <a:lnSpc>
                <a:spcPct val="130000"/>
              </a:lnSpc>
            </a:pPr>
            <a:r>
              <a:rPr lang="zh-CN" altLang="en-US" sz="1400" dirty="0">
                <a:latin typeface="Arial" panose="020B0604020202020204" pitchFamily="34" charset="0"/>
                <a:ea typeface="微软雅黑" panose="020B0503020204020204" pitchFamily="34" charset="-122"/>
              </a:rPr>
              <a:t>调研说明</a:t>
            </a:r>
          </a:p>
        </p:txBody>
      </p:sp>
      <p:sp>
        <p:nvSpPr>
          <p:cNvPr id="19" name="文本框 18">
            <a:extLst>
              <a:ext uri="{FF2B5EF4-FFF2-40B4-BE49-F238E27FC236}">
                <a16:creationId xmlns:a16="http://schemas.microsoft.com/office/drawing/2014/main" id="{5D30413E-7DD8-40B7-846E-0659583E5847}"/>
              </a:ext>
            </a:extLst>
          </p:cNvPr>
          <p:cNvSpPr txBox="1"/>
          <p:nvPr/>
        </p:nvSpPr>
        <p:spPr>
          <a:xfrm>
            <a:off x="1844872" y="2372389"/>
            <a:ext cx="464743" cy="965200"/>
          </a:xfrm>
          <a:prstGeom prst="rect">
            <a:avLst/>
          </a:prstGeom>
          <a:noFill/>
        </p:spPr>
        <p:txBody>
          <a:bodyPr vert="eaVert" wrap="square" rtlCol="0">
            <a:spAutoFit/>
          </a:bodyPr>
          <a:lstStyle/>
          <a:p>
            <a:pPr>
              <a:lnSpc>
                <a:spcPct val="130000"/>
              </a:lnSpc>
            </a:pPr>
            <a:r>
              <a:rPr lang="zh-CN" altLang="en-US" sz="1400" dirty="0">
                <a:solidFill>
                  <a:schemeClr val="bg2"/>
                </a:solidFill>
                <a:latin typeface="Arial" panose="020B0604020202020204" pitchFamily="34" charset="0"/>
                <a:ea typeface="微软雅黑" panose="020B0503020204020204" pitchFamily="34" charset="-122"/>
              </a:rPr>
              <a:t>核心洞察</a:t>
            </a:r>
          </a:p>
        </p:txBody>
      </p:sp>
      <p:sp>
        <p:nvSpPr>
          <p:cNvPr id="20" name="文本框 19">
            <a:extLst>
              <a:ext uri="{FF2B5EF4-FFF2-40B4-BE49-F238E27FC236}">
                <a16:creationId xmlns:a16="http://schemas.microsoft.com/office/drawing/2014/main" id="{166F85FD-4BA6-0FB4-983F-DB684AA61814}"/>
              </a:ext>
            </a:extLst>
          </p:cNvPr>
          <p:cNvSpPr txBox="1"/>
          <p:nvPr/>
        </p:nvSpPr>
        <p:spPr>
          <a:xfrm>
            <a:off x="3162497" y="2372388"/>
            <a:ext cx="464743" cy="1815437"/>
          </a:xfrm>
          <a:prstGeom prst="rect">
            <a:avLst/>
          </a:prstGeom>
          <a:noFill/>
        </p:spPr>
        <p:txBody>
          <a:bodyPr vert="eaVert" wrap="square" rtlCol="0">
            <a:spAutoFit/>
          </a:bodyPr>
          <a:lstStyle/>
          <a:p>
            <a:pPr>
              <a:lnSpc>
                <a:spcPct val="130000"/>
              </a:lnSpc>
            </a:pPr>
            <a:r>
              <a:rPr lang="zh-CN" altLang="en-US" sz="1400" dirty="0">
                <a:latin typeface="Arial" panose="020B0604020202020204" pitchFamily="34" charset="0"/>
                <a:ea typeface="微软雅黑" panose="020B0503020204020204" pitchFamily="34" charset="-122"/>
              </a:rPr>
              <a:t>总体经济与就业概览</a:t>
            </a:r>
          </a:p>
        </p:txBody>
      </p:sp>
      <p:sp>
        <p:nvSpPr>
          <p:cNvPr id="21" name="文本框 20">
            <a:extLst>
              <a:ext uri="{FF2B5EF4-FFF2-40B4-BE49-F238E27FC236}">
                <a16:creationId xmlns:a16="http://schemas.microsoft.com/office/drawing/2014/main" id="{4B766953-5F97-8667-CCFB-AFE4B16D4CA8}"/>
              </a:ext>
            </a:extLst>
          </p:cNvPr>
          <p:cNvSpPr txBox="1"/>
          <p:nvPr/>
        </p:nvSpPr>
        <p:spPr>
          <a:xfrm>
            <a:off x="4360668" y="2425003"/>
            <a:ext cx="464743" cy="1470091"/>
          </a:xfrm>
          <a:prstGeom prst="rect">
            <a:avLst/>
          </a:prstGeom>
          <a:noFill/>
        </p:spPr>
        <p:txBody>
          <a:bodyPr vert="eaVert" wrap="square" rtlCol="0">
            <a:spAutoFit/>
          </a:bodyPr>
          <a:lstStyle/>
          <a:p>
            <a:pPr>
              <a:lnSpc>
                <a:spcPct val="130000"/>
              </a:lnSpc>
            </a:pPr>
            <a:r>
              <a:rPr lang="zh-CN" altLang="en-US" sz="1400" dirty="0">
                <a:latin typeface="Arial" panose="020B0604020202020204" pitchFamily="34" charset="0"/>
                <a:ea typeface="微软雅黑" panose="020B0503020204020204" pitchFamily="34" charset="-122"/>
              </a:rPr>
              <a:t>四季度调研分析</a:t>
            </a:r>
          </a:p>
        </p:txBody>
      </p:sp>
    </p:spTree>
    <p:extLst>
      <p:ext uri="{BB962C8B-B14F-4D97-AF65-F5344CB8AC3E}">
        <p14:creationId xmlns:p14="http://schemas.microsoft.com/office/powerpoint/2010/main" val="207879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F781F-394F-701C-CE8D-CC1068E6880A}"/>
              </a:ext>
            </a:extLst>
          </p:cNvPr>
          <p:cNvSpPr>
            <a:spLocks noGrp="1"/>
          </p:cNvSpPr>
          <p:nvPr>
            <p:ph type="title"/>
          </p:nvPr>
        </p:nvSpPr>
        <p:spPr/>
        <p:txBody>
          <a:bodyPr/>
          <a:lstStyle/>
          <a:p>
            <a:r>
              <a:rPr lang="zh-CN" altLang="en-US" dirty="0"/>
              <a:t>       基于业务调整所带来的招聘调整</a:t>
            </a:r>
          </a:p>
        </p:txBody>
      </p:sp>
      <p:sp>
        <p:nvSpPr>
          <p:cNvPr id="4" name="灯片编号占位符 3">
            <a:extLst>
              <a:ext uri="{FF2B5EF4-FFF2-40B4-BE49-F238E27FC236}">
                <a16:creationId xmlns:a16="http://schemas.microsoft.com/office/drawing/2014/main" id="{34D4B638-5D3A-279F-F7C4-9DE0CC720451}"/>
              </a:ext>
            </a:extLst>
          </p:cNvPr>
          <p:cNvSpPr>
            <a:spLocks noGrp="1"/>
          </p:cNvSpPr>
          <p:nvPr>
            <p:ph type="sldNum" sz="quarter" idx="12"/>
          </p:nvPr>
        </p:nvSpPr>
        <p:spPr/>
        <p:txBody>
          <a:bodyPr/>
          <a:lstStyle/>
          <a:p>
            <a:fld id="{5DD3DB80-B894-403A-B48E-6FDC1A72010E}" type="slidenum">
              <a:rPr lang="zh-CN" altLang="en-US" smtClean="0"/>
              <a:pPr/>
              <a:t>20</a:t>
            </a:fld>
            <a:endParaRPr lang="zh-CN" altLang="en-US"/>
          </a:p>
        </p:txBody>
      </p:sp>
      <p:sp>
        <p:nvSpPr>
          <p:cNvPr id="10" name="文本框 9">
            <a:extLst>
              <a:ext uri="{FF2B5EF4-FFF2-40B4-BE49-F238E27FC236}">
                <a16:creationId xmlns:a16="http://schemas.microsoft.com/office/drawing/2014/main" id="{D8AE0DBB-C2C1-B69F-353F-39B5386C65A1}"/>
              </a:ext>
            </a:extLst>
          </p:cNvPr>
          <p:cNvSpPr txBox="1"/>
          <p:nvPr/>
        </p:nvSpPr>
        <p:spPr>
          <a:xfrm>
            <a:off x="547353" y="1062923"/>
            <a:ext cx="4140994" cy="197458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dirty="0"/>
              <a:t>四季度基于业务新增所带来的新增岗位主要体现在运营类和职能类，这与三季度的新增业务类和技术类岗位出现了明显不同，可以预见企业将关注点转移到企业自身运营体系的完善，将进一步加强自身管理水平，通过管理模式的优化来提升业务发展。这一变化提醒企业人力资源管理者可以将管理人才作为未来储备的一个重要方向，为企业自身优化提升的过程赋能。</a:t>
            </a:r>
            <a:endParaRPr lang="en-US" altLang="zh-CN" dirty="0"/>
          </a:p>
        </p:txBody>
      </p:sp>
      <p:sp>
        <p:nvSpPr>
          <p:cNvPr id="11" name="文本框 10">
            <a:extLst>
              <a:ext uri="{FF2B5EF4-FFF2-40B4-BE49-F238E27FC236}">
                <a16:creationId xmlns:a16="http://schemas.microsoft.com/office/drawing/2014/main" id="{5E1D538C-7360-6835-4F28-0FD247A6CFEC}"/>
              </a:ext>
            </a:extLst>
          </p:cNvPr>
          <p:cNvSpPr txBox="1"/>
          <p:nvPr/>
        </p:nvSpPr>
        <p:spPr>
          <a:xfrm>
            <a:off x="478763" y="6523037"/>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aphicFrame>
        <p:nvGraphicFramePr>
          <p:cNvPr id="3" name="图表 2">
            <a:extLst>
              <a:ext uri="{FF2B5EF4-FFF2-40B4-BE49-F238E27FC236}">
                <a16:creationId xmlns:a16="http://schemas.microsoft.com/office/drawing/2014/main" id="{A667C7AA-8106-5855-1506-DE21A41F0829}"/>
              </a:ext>
            </a:extLst>
          </p:cNvPr>
          <p:cNvGraphicFramePr/>
          <p:nvPr>
            <p:extLst>
              <p:ext uri="{D42A27DB-BD31-4B8C-83A1-F6EECF244321}">
                <p14:modId xmlns:p14="http://schemas.microsoft.com/office/powerpoint/2010/main" val="2435018007"/>
              </p:ext>
            </p:extLst>
          </p:nvPr>
        </p:nvGraphicFramePr>
        <p:xfrm>
          <a:off x="435204" y="3146905"/>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组合 4">
            <a:extLst>
              <a:ext uri="{FF2B5EF4-FFF2-40B4-BE49-F238E27FC236}">
                <a16:creationId xmlns:a16="http://schemas.microsoft.com/office/drawing/2014/main" id="{4634B6FD-B39D-AAFE-EDD1-3B22F0B81046}"/>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E48D096F-96AD-0C95-3979-ABDFE4562775}"/>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40E5D778-05E6-CE17-DD82-7B576667164B}"/>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339922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C54E5A-0188-9EAD-4F75-87010B344E09}"/>
              </a:ext>
            </a:extLst>
          </p:cNvPr>
          <p:cNvSpPr>
            <a:spLocks noGrp="1"/>
          </p:cNvSpPr>
          <p:nvPr>
            <p:ph type="title"/>
          </p:nvPr>
        </p:nvSpPr>
        <p:spPr/>
        <p:txBody>
          <a:bodyPr/>
          <a:lstStyle/>
          <a:p>
            <a:r>
              <a:rPr lang="zh-CN" altLang="en-US" dirty="0"/>
              <a:t>       分行业带来的招聘需求</a:t>
            </a:r>
          </a:p>
        </p:txBody>
      </p:sp>
      <p:sp>
        <p:nvSpPr>
          <p:cNvPr id="4" name="灯片编号占位符 3">
            <a:extLst>
              <a:ext uri="{FF2B5EF4-FFF2-40B4-BE49-F238E27FC236}">
                <a16:creationId xmlns:a16="http://schemas.microsoft.com/office/drawing/2014/main" id="{D4C585E8-887B-82B6-785D-E78BE12F97A1}"/>
              </a:ext>
            </a:extLst>
          </p:cNvPr>
          <p:cNvSpPr>
            <a:spLocks noGrp="1"/>
          </p:cNvSpPr>
          <p:nvPr>
            <p:ph type="sldNum" sz="quarter" idx="12"/>
          </p:nvPr>
        </p:nvSpPr>
        <p:spPr/>
        <p:txBody>
          <a:bodyPr/>
          <a:lstStyle/>
          <a:p>
            <a:fld id="{5DD3DB80-B894-403A-B48E-6FDC1A72010E}" type="slidenum">
              <a:rPr lang="zh-CN" altLang="en-US" smtClean="0"/>
              <a:pPr/>
              <a:t>21</a:t>
            </a:fld>
            <a:endParaRPr lang="zh-CN" altLang="en-US"/>
          </a:p>
        </p:txBody>
      </p:sp>
      <p:graphicFrame>
        <p:nvGraphicFramePr>
          <p:cNvPr id="5" name="图表 4">
            <a:extLst>
              <a:ext uri="{FF2B5EF4-FFF2-40B4-BE49-F238E27FC236}">
                <a16:creationId xmlns:a16="http://schemas.microsoft.com/office/drawing/2014/main" id="{D2FBA82C-E894-165B-6276-6F4320E244DC}"/>
              </a:ext>
            </a:extLst>
          </p:cNvPr>
          <p:cNvGraphicFramePr>
            <a:graphicFrameLocks/>
          </p:cNvGraphicFramePr>
          <p:nvPr>
            <p:extLst>
              <p:ext uri="{D42A27DB-BD31-4B8C-83A1-F6EECF244321}">
                <p14:modId xmlns:p14="http://schemas.microsoft.com/office/powerpoint/2010/main" val="350223776"/>
              </p:ext>
            </p:extLst>
          </p:nvPr>
        </p:nvGraphicFramePr>
        <p:xfrm>
          <a:off x="423235" y="3580598"/>
          <a:ext cx="4618727" cy="3064143"/>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a:extLst>
              <a:ext uri="{FF2B5EF4-FFF2-40B4-BE49-F238E27FC236}">
                <a16:creationId xmlns:a16="http://schemas.microsoft.com/office/drawing/2014/main" id="{C355944B-519F-0B8F-CD07-B149A6BD2E35}"/>
              </a:ext>
            </a:extLst>
          </p:cNvPr>
          <p:cNvSpPr txBox="1"/>
          <p:nvPr/>
        </p:nvSpPr>
        <p:spPr>
          <a:xfrm>
            <a:off x="469962" y="1436816"/>
            <a:ext cx="4140994" cy="197458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dirty="0"/>
              <a:t>从不同行业来看新增岗位的变化，汽车制造、制药医疗、能源、电子通信和互联网等行业对</a:t>
            </a:r>
            <a:r>
              <a:rPr lang="zh-CN" altLang="en-US" dirty="0">
                <a:solidFill>
                  <a:schemeClr val="accent2"/>
                </a:solidFill>
              </a:rPr>
              <a:t>技术类人才</a:t>
            </a:r>
            <a:r>
              <a:rPr lang="zh-CN" altLang="en-US" dirty="0"/>
              <a:t>需求较为明显，这与行业业务调整相一致，可以看到企业在发力技术创新和研发，更加关注对未来业务的布局；同时汽车制造和制药医疗两个行业对</a:t>
            </a:r>
            <a:r>
              <a:rPr lang="zh-CN" altLang="en-US" dirty="0">
                <a:solidFill>
                  <a:schemeClr val="accent2"/>
                </a:solidFill>
              </a:rPr>
              <a:t>职能类人才</a:t>
            </a:r>
            <a:r>
              <a:rPr lang="zh-CN" altLang="en-US" dirty="0"/>
              <a:t>需求较多，显示出这类企业都在强化管理运营，希望通过管理提升来促进业务的进一步升级和拓展。</a:t>
            </a:r>
          </a:p>
        </p:txBody>
      </p:sp>
      <p:sp>
        <p:nvSpPr>
          <p:cNvPr id="8" name="文本框 7">
            <a:extLst>
              <a:ext uri="{FF2B5EF4-FFF2-40B4-BE49-F238E27FC236}">
                <a16:creationId xmlns:a16="http://schemas.microsoft.com/office/drawing/2014/main" id="{CBAC4591-3015-F83C-4782-18C7DEDF4842}"/>
              </a:ext>
            </a:extLst>
          </p:cNvPr>
          <p:cNvSpPr txBox="1"/>
          <p:nvPr/>
        </p:nvSpPr>
        <p:spPr>
          <a:xfrm>
            <a:off x="469962" y="6612375"/>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pSp>
        <p:nvGrpSpPr>
          <p:cNvPr id="3" name="组合 2">
            <a:extLst>
              <a:ext uri="{FF2B5EF4-FFF2-40B4-BE49-F238E27FC236}">
                <a16:creationId xmlns:a16="http://schemas.microsoft.com/office/drawing/2014/main" id="{D3C3A5A8-320D-715E-E3CF-E73CBB14EDF4}"/>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42844873-DBC0-9575-97AF-0C54AC30DF7D}"/>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BADD10A3-387D-23AC-0DA3-A64B573D3175}"/>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244568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669DF1-3269-1700-BAFB-C55F1E8C1B04}"/>
              </a:ext>
            </a:extLst>
          </p:cNvPr>
          <p:cNvSpPr>
            <a:spLocks noGrp="1"/>
          </p:cNvSpPr>
          <p:nvPr>
            <p:ph type="title"/>
          </p:nvPr>
        </p:nvSpPr>
        <p:spPr>
          <a:xfrm>
            <a:off x="227430" y="218951"/>
            <a:ext cx="4922001" cy="731335"/>
          </a:xfrm>
        </p:spPr>
        <p:txBody>
          <a:bodyPr/>
          <a:lstStyle/>
          <a:p>
            <a:r>
              <a:rPr lang="zh-CN" altLang="en-US" dirty="0"/>
              <a:t>      员工离职率变化</a:t>
            </a:r>
          </a:p>
        </p:txBody>
      </p:sp>
      <p:sp>
        <p:nvSpPr>
          <p:cNvPr id="4" name="灯片编号占位符 3">
            <a:extLst>
              <a:ext uri="{FF2B5EF4-FFF2-40B4-BE49-F238E27FC236}">
                <a16:creationId xmlns:a16="http://schemas.microsoft.com/office/drawing/2014/main" id="{FF45F1F7-ADA2-6C87-7C5A-4CB3799D1BFA}"/>
              </a:ext>
            </a:extLst>
          </p:cNvPr>
          <p:cNvSpPr>
            <a:spLocks noGrp="1"/>
          </p:cNvSpPr>
          <p:nvPr>
            <p:ph type="sldNum" sz="quarter" idx="12"/>
          </p:nvPr>
        </p:nvSpPr>
        <p:spPr/>
        <p:txBody>
          <a:bodyPr/>
          <a:lstStyle/>
          <a:p>
            <a:fld id="{5DD3DB80-B894-403A-B48E-6FDC1A72010E}" type="slidenum">
              <a:rPr lang="zh-CN" altLang="en-US" smtClean="0"/>
              <a:pPr/>
              <a:t>22</a:t>
            </a:fld>
            <a:endParaRPr lang="zh-CN" altLang="en-US"/>
          </a:p>
        </p:txBody>
      </p:sp>
      <p:sp>
        <p:nvSpPr>
          <p:cNvPr id="11" name="文本框 10">
            <a:extLst>
              <a:ext uri="{FF2B5EF4-FFF2-40B4-BE49-F238E27FC236}">
                <a16:creationId xmlns:a16="http://schemas.microsoft.com/office/drawing/2014/main" id="{20AB9909-22AB-96AB-EC3D-07B171A1D268}"/>
              </a:ext>
            </a:extLst>
          </p:cNvPr>
          <p:cNvSpPr txBox="1"/>
          <p:nvPr/>
        </p:nvSpPr>
        <p:spPr>
          <a:xfrm>
            <a:off x="675878" y="6644741"/>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aphicFrame>
        <p:nvGraphicFramePr>
          <p:cNvPr id="3" name="图表 2">
            <a:extLst>
              <a:ext uri="{FF2B5EF4-FFF2-40B4-BE49-F238E27FC236}">
                <a16:creationId xmlns:a16="http://schemas.microsoft.com/office/drawing/2014/main" id="{156DEDA8-67E5-9F11-31B1-8BCE7C478EE9}"/>
              </a:ext>
            </a:extLst>
          </p:cNvPr>
          <p:cNvGraphicFramePr/>
          <p:nvPr>
            <p:extLst>
              <p:ext uri="{D42A27DB-BD31-4B8C-83A1-F6EECF244321}">
                <p14:modId xmlns:p14="http://schemas.microsoft.com/office/powerpoint/2010/main" val="3011821966"/>
              </p:ext>
            </p:extLst>
          </p:nvPr>
        </p:nvGraphicFramePr>
        <p:xfrm>
          <a:off x="766739" y="2563403"/>
          <a:ext cx="3391375" cy="17775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a:extLst>
              <a:ext uri="{FF2B5EF4-FFF2-40B4-BE49-F238E27FC236}">
                <a16:creationId xmlns:a16="http://schemas.microsoft.com/office/drawing/2014/main" id="{7110740F-25D3-66EC-EA15-77C977A96235}"/>
              </a:ext>
            </a:extLst>
          </p:cNvPr>
          <p:cNvGraphicFramePr/>
          <p:nvPr>
            <p:extLst>
              <p:ext uri="{D42A27DB-BD31-4B8C-83A1-F6EECF244321}">
                <p14:modId xmlns:p14="http://schemas.microsoft.com/office/powerpoint/2010/main" val="201773508"/>
              </p:ext>
            </p:extLst>
          </p:nvPr>
        </p:nvGraphicFramePr>
        <p:xfrm>
          <a:off x="467249" y="4340994"/>
          <a:ext cx="4668178" cy="2315472"/>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a:extLst>
              <a:ext uri="{FF2B5EF4-FFF2-40B4-BE49-F238E27FC236}">
                <a16:creationId xmlns:a16="http://schemas.microsoft.com/office/drawing/2014/main" id="{87567630-1736-FCC9-C75E-8972EC177C82}"/>
              </a:ext>
            </a:extLst>
          </p:cNvPr>
          <p:cNvSpPr txBox="1"/>
          <p:nvPr/>
        </p:nvSpPr>
        <p:spPr>
          <a:xfrm>
            <a:off x="671383" y="1182914"/>
            <a:ext cx="4223432" cy="1721690"/>
          </a:xfrm>
          <a:prstGeom prst="rect">
            <a:avLst/>
          </a:prstGeom>
          <a:noFill/>
        </p:spPr>
        <p:txBody>
          <a:bodyPr wrap="square" rtlCol="0">
            <a:spAutoFit/>
          </a:bodyPr>
          <a:lstStyle/>
          <a:p>
            <a:pPr>
              <a:lnSpc>
                <a:spcPct val="150000"/>
              </a:lnSpc>
            </a:pPr>
            <a:r>
              <a:rPr lang="zh-CN" altLang="en-US" sz="1200" dirty="0">
                <a:latin typeface="+mn-ea"/>
              </a:rPr>
              <a:t>调研显示，四季度人才离职率变化基本与三季度一致，预计离职率持平的企业比例略有下降，显示年末企业对人才队伍相对稳定的预期。从行业来看，能源类、房地产、汽车制造等则会出现更多的流动情况，需要</a:t>
            </a:r>
            <a:r>
              <a:rPr lang="en-US" altLang="zh-CN" sz="1200" dirty="0">
                <a:latin typeface="+mn-ea"/>
              </a:rPr>
              <a:t>HR</a:t>
            </a:r>
            <a:r>
              <a:rPr lang="zh-CN" altLang="en-US" sz="1200" dirty="0">
                <a:latin typeface="+mn-ea"/>
              </a:rPr>
              <a:t>给予更多的人才关注和储备。</a:t>
            </a:r>
            <a:endParaRPr lang="en-US" altLang="zh-CN" sz="1200" dirty="0">
              <a:latin typeface="+mn-ea"/>
            </a:endParaRPr>
          </a:p>
          <a:p>
            <a:pPr>
              <a:lnSpc>
                <a:spcPct val="150000"/>
              </a:lnSpc>
            </a:pPr>
            <a:endParaRPr lang="zh-CN" altLang="en-US" sz="1200" dirty="0">
              <a:latin typeface="+mn-ea"/>
            </a:endParaRPr>
          </a:p>
        </p:txBody>
      </p:sp>
      <p:grpSp>
        <p:nvGrpSpPr>
          <p:cNvPr id="7" name="组合 6">
            <a:extLst>
              <a:ext uri="{FF2B5EF4-FFF2-40B4-BE49-F238E27FC236}">
                <a16:creationId xmlns:a16="http://schemas.microsoft.com/office/drawing/2014/main" id="{6E8F0D06-8164-CC6D-B274-08878AA7E937}"/>
              </a:ext>
            </a:extLst>
          </p:cNvPr>
          <p:cNvGrpSpPr/>
          <p:nvPr/>
        </p:nvGrpSpPr>
        <p:grpSpPr>
          <a:xfrm>
            <a:off x="423235" y="607725"/>
            <a:ext cx="236371" cy="197496"/>
            <a:chOff x="694190" y="258792"/>
            <a:chExt cx="2318630" cy="479737"/>
          </a:xfrm>
        </p:grpSpPr>
        <p:sp>
          <p:nvSpPr>
            <p:cNvPr id="8" name="矩形 7">
              <a:extLst>
                <a:ext uri="{FF2B5EF4-FFF2-40B4-BE49-F238E27FC236}">
                  <a16:creationId xmlns:a16="http://schemas.microsoft.com/office/drawing/2014/main" id="{F10A2233-CADC-DE2C-0A6C-8DEA718A9EF9}"/>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FC0028C0-A65E-D241-3582-4BFFDB340C8C}"/>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4218663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97635-ABB0-4A35-80AA-53920EECEABF}"/>
              </a:ext>
            </a:extLst>
          </p:cNvPr>
          <p:cNvSpPr>
            <a:spLocks noGrp="1"/>
          </p:cNvSpPr>
          <p:nvPr>
            <p:ph type="title"/>
          </p:nvPr>
        </p:nvSpPr>
        <p:spPr/>
        <p:txBody>
          <a:bodyPr/>
          <a:lstStyle/>
          <a:p>
            <a:r>
              <a:rPr lang="zh-CN" altLang="en-US" dirty="0"/>
              <a:t>       不同地区离职率变化不尽相同</a:t>
            </a:r>
            <a:endParaRPr lang="zh-CN" altLang="en-US" dirty="0">
              <a:solidFill>
                <a:srgbClr val="FF0000"/>
              </a:solidFill>
            </a:endParaRPr>
          </a:p>
        </p:txBody>
      </p:sp>
      <p:sp>
        <p:nvSpPr>
          <p:cNvPr id="4" name="灯片编号占位符 3">
            <a:extLst>
              <a:ext uri="{FF2B5EF4-FFF2-40B4-BE49-F238E27FC236}">
                <a16:creationId xmlns:a16="http://schemas.microsoft.com/office/drawing/2014/main" id="{46B43EC9-1AFA-EFD1-64A2-ACA254DF4E62}"/>
              </a:ext>
            </a:extLst>
          </p:cNvPr>
          <p:cNvSpPr>
            <a:spLocks noGrp="1"/>
          </p:cNvSpPr>
          <p:nvPr>
            <p:ph type="sldNum" sz="quarter" idx="12"/>
          </p:nvPr>
        </p:nvSpPr>
        <p:spPr/>
        <p:txBody>
          <a:bodyPr/>
          <a:lstStyle/>
          <a:p>
            <a:fld id="{5DD3DB80-B894-403A-B48E-6FDC1A72010E}" type="slidenum">
              <a:rPr lang="zh-CN" altLang="en-US" smtClean="0"/>
              <a:pPr/>
              <a:t>23</a:t>
            </a:fld>
            <a:endParaRPr lang="zh-CN" altLang="en-US"/>
          </a:p>
        </p:txBody>
      </p:sp>
      <p:sp>
        <p:nvSpPr>
          <p:cNvPr id="7" name="文本框 6">
            <a:extLst>
              <a:ext uri="{FF2B5EF4-FFF2-40B4-BE49-F238E27FC236}">
                <a16:creationId xmlns:a16="http://schemas.microsoft.com/office/drawing/2014/main" id="{708D3045-4E70-D05A-C345-D83B8E3AFFAC}"/>
              </a:ext>
            </a:extLst>
          </p:cNvPr>
          <p:cNvSpPr txBox="1"/>
          <p:nvPr/>
        </p:nvSpPr>
        <p:spPr>
          <a:xfrm>
            <a:off x="615591" y="1294122"/>
            <a:ext cx="4140994" cy="1860574"/>
          </a:xfrm>
          <a:prstGeom prst="rect">
            <a:avLst/>
          </a:prstGeom>
          <a:noFill/>
        </p:spPr>
        <p:txBody>
          <a:bodyPr wrap="square">
            <a:spAutoFit/>
          </a:bodyPr>
          <a:lstStyle/>
          <a:p>
            <a:pPr marL="171450" indent="-171450">
              <a:lnSpc>
                <a:spcPct val="200000"/>
              </a:lnSpc>
              <a:buFont typeface="Arial" panose="020B0604020202020204" pitchFamily="34" charset="0"/>
              <a:buChar char="•"/>
            </a:pPr>
            <a:r>
              <a:rPr lang="zh-CN" altLang="en-US" dirty="0">
                <a:solidFill>
                  <a:schemeClr val="bg2"/>
                </a:solidFill>
              </a:rPr>
              <a:t>调研显示，湖北、上海、北京、重庆、安徽、福建、广东、陕西、四川等地企业认为四季度离职率将会减少，这与目前国家经济持续恢复，产业链升级相关扶持政策高度相关，显示出企业对人员稳定的判断，对于经济稳步恢复有着较强的信心。</a:t>
            </a:r>
            <a:endParaRPr lang="en-US" altLang="zh-CN" dirty="0">
              <a:solidFill>
                <a:schemeClr val="bg2"/>
              </a:solidFill>
            </a:endParaRPr>
          </a:p>
        </p:txBody>
      </p:sp>
      <p:sp>
        <p:nvSpPr>
          <p:cNvPr id="8" name="文本框 7">
            <a:extLst>
              <a:ext uri="{FF2B5EF4-FFF2-40B4-BE49-F238E27FC236}">
                <a16:creationId xmlns:a16="http://schemas.microsoft.com/office/drawing/2014/main" id="{0CCDE86F-AB76-D2C9-B46E-59741A41090E}"/>
              </a:ext>
            </a:extLst>
          </p:cNvPr>
          <p:cNvSpPr txBox="1"/>
          <p:nvPr/>
        </p:nvSpPr>
        <p:spPr>
          <a:xfrm>
            <a:off x="1114028" y="6599933"/>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pSp>
        <p:nvGrpSpPr>
          <p:cNvPr id="3" name="组合 2">
            <a:extLst>
              <a:ext uri="{FF2B5EF4-FFF2-40B4-BE49-F238E27FC236}">
                <a16:creationId xmlns:a16="http://schemas.microsoft.com/office/drawing/2014/main" id="{0EDBF6B2-F3EA-A112-DBE2-98ACA35751BE}"/>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C14FEB54-9E55-0201-EC4B-1118CCB142EE}"/>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691941FC-D36B-2154-1F1F-C4C8B739E813}"/>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graphicFrame>
        <p:nvGraphicFramePr>
          <p:cNvPr id="10" name="图表 9">
            <a:extLst>
              <a:ext uri="{FF2B5EF4-FFF2-40B4-BE49-F238E27FC236}">
                <a16:creationId xmlns:a16="http://schemas.microsoft.com/office/drawing/2014/main" id="{451701E7-AA2E-193A-AC20-1C2680317E9B}"/>
              </a:ext>
            </a:extLst>
          </p:cNvPr>
          <p:cNvGraphicFramePr>
            <a:graphicFrameLocks/>
          </p:cNvGraphicFramePr>
          <p:nvPr>
            <p:extLst>
              <p:ext uri="{D42A27DB-BD31-4B8C-83A1-F6EECF244321}">
                <p14:modId xmlns:p14="http://schemas.microsoft.com/office/powerpoint/2010/main" val="4243317952"/>
              </p:ext>
            </p:extLst>
          </p:nvPr>
        </p:nvGraphicFramePr>
        <p:xfrm>
          <a:off x="467249" y="3724275"/>
          <a:ext cx="4572000" cy="2436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8219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A2D2BE-9519-4B7C-464B-CC1EBC75BB03}"/>
              </a:ext>
            </a:extLst>
          </p:cNvPr>
          <p:cNvSpPr>
            <a:spLocks noGrp="1"/>
          </p:cNvSpPr>
          <p:nvPr>
            <p:ph type="title"/>
          </p:nvPr>
        </p:nvSpPr>
        <p:spPr/>
        <p:txBody>
          <a:bodyPr/>
          <a:lstStyle/>
          <a:p>
            <a:r>
              <a:rPr lang="zh-CN" altLang="en-US" dirty="0"/>
              <a:t>       四季度企业招聘计划</a:t>
            </a:r>
          </a:p>
        </p:txBody>
      </p:sp>
      <p:sp>
        <p:nvSpPr>
          <p:cNvPr id="4" name="灯片编号占位符 3">
            <a:extLst>
              <a:ext uri="{FF2B5EF4-FFF2-40B4-BE49-F238E27FC236}">
                <a16:creationId xmlns:a16="http://schemas.microsoft.com/office/drawing/2014/main" id="{3690D244-D31B-52DD-38BE-E78741295C8E}"/>
              </a:ext>
            </a:extLst>
          </p:cNvPr>
          <p:cNvSpPr>
            <a:spLocks noGrp="1"/>
          </p:cNvSpPr>
          <p:nvPr>
            <p:ph type="sldNum" sz="quarter" idx="12"/>
          </p:nvPr>
        </p:nvSpPr>
        <p:spPr/>
        <p:txBody>
          <a:bodyPr/>
          <a:lstStyle/>
          <a:p>
            <a:fld id="{5DD3DB80-B894-403A-B48E-6FDC1A72010E}" type="slidenum">
              <a:rPr lang="zh-CN" altLang="en-US" smtClean="0"/>
              <a:pPr/>
              <a:t>24</a:t>
            </a:fld>
            <a:endParaRPr lang="zh-CN" altLang="en-US"/>
          </a:p>
        </p:txBody>
      </p:sp>
      <p:sp>
        <p:nvSpPr>
          <p:cNvPr id="13" name="文本框 12">
            <a:extLst>
              <a:ext uri="{FF2B5EF4-FFF2-40B4-BE49-F238E27FC236}">
                <a16:creationId xmlns:a16="http://schemas.microsoft.com/office/drawing/2014/main" id="{5578C333-6DBF-B2D6-327F-3C5BAF03123C}"/>
              </a:ext>
            </a:extLst>
          </p:cNvPr>
          <p:cNvSpPr txBox="1"/>
          <p:nvPr/>
        </p:nvSpPr>
        <p:spPr>
          <a:xfrm>
            <a:off x="644130" y="1340396"/>
            <a:ext cx="4245769" cy="279518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dirty="0"/>
              <a:t>调研显示四季度近三成企业有减少招聘计划或者员工优化的准备，比三季度增加近一成，计划增加招聘计划的企业也是出现了小幅下滑，可以看到企业招聘工作适度在收缩，这主要由于年末企业人力资源活动重点主要集中在其他人力资源管理活动；</a:t>
            </a:r>
            <a:endParaRPr lang="en-US" altLang="zh-CN" dirty="0"/>
          </a:p>
          <a:p>
            <a:pPr marL="171450" indent="-171450">
              <a:lnSpc>
                <a:spcPct val="150000"/>
              </a:lnSpc>
              <a:buFont typeface="Arial" panose="020B0604020202020204" pitchFamily="34" charset="0"/>
              <a:buChar char="•"/>
            </a:pPr>
            <a:r>
              <a:rPr lang="zh-CN" altLang="en-US" dirty="0"/>
              <a:t>期望保持员工队伍稳定的企业占比与三季度相比持平，可以看出企业的求稳心态也是比较明显。总的说来，企业在年末将进行未来业务调整，不同业务分化情况明显，企业需要结合自身发展需要和行业定位来统筹人力资源管理实践。</a:t>
            </a:r>
          </a:p>
        </p:txBody>
      </p:sp>
      <p:sp>
        <p:nvSpPr>
          <p:cNvPr id="14" name="文本框 13">
            <a:extLst>
              <a:ext uri="{FF2B5EF4-FFF2-40B4-BE49-F238E27FC236}">
                <a16:creationId xmlns:a16="http://schemas.microsoft.com/office/drawing/2014/main" id="{DF33CAE7-4188-B562-8B0A-4BBFCC6F9280}"/>
              </a:ext>
            </a:extLst>
          </p:cNvPr>
          <p:cNvSpPr txBox="1"/>
          <p:nvPr/>
        </p:nvSpPr>
        <p:spPr>
          <a:xfrm>
            <a:off x="1114028" y="6599933"/>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aphicFrame>
        <p:nvGraphicFramePr>
          <p:cNvPr id="5" name="图表 4">
            <a:extLst>
              <a:ext uri="{FF2B5EF4-FFF2-40B4-BE49-F238E27FC236}">
                <a16:creationId xmlns:a16="http://schemas.microsoft.com/office/drawing/2014/main" id="{BE3133DA-C94D-6E85-2573-0F0B1E6B24CA}"/>
              </a:ext>
            </a:extLst>
          </p:cNvPr>
          <p:cNvGraphicFramePr>
            <a:graphicFrameLocks/>
          </p:cNvGraphicFramePr>
          <p:nvPr>
            <p:extLst>
              <p:ext uri="{D42A27DB-BD31-4B8C-83A1-F6EECF244321}">
                <p14:modId xmlns:p14="http://schemas.microsoft.com/office/powerpoint/2010/main" val="3819996036"/>
              </p:ext>
            </p:extLst>
          </p:nvPr>
        </p:nvGraphicFramePr>
        <p:xfrm>
          <a:off x="486964" y="3865233"/>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组合 2">
            <a:extLst>
              <a:ext uri="{FF2B5EF4-FFF2-40B4-BE49-F238E27FC236}">
                <a16:creationId xmlns:a16="http://schemas.microsoft.com/office/drawing/2014/main" id="{97407DF2-6F51-ED67-638E-0522D3BF3695}"/>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A4F4F722-F0FF-C6FC-EAAD-FAA495B71569}"/>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1F156FD3-C5B1-6D0E-C9AC-D2AFDB69BB95}"/>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384997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F9B066-4178-5DC0-E0A5-48B9FB025FA4}"/>
              </a:ext>
            </a:extLst>
          </p:cNvPr>
          <p:cNvSpPr>
            <a:spLocks noGrp="1"/>
          </p:cNvSpPr>
          <p:nvPr>
            <p:ph type="title"/>
          </p:nvPr>
        </p:nvSpPr>
        <p:spPr/>
        <p:txBody>
          <a:bodyPr/>
          <a:lstStyle/>
          <a:p>
            <a:r>
              <a:rPr lang="zh-CN" altLang="en-US" dirty="0"/>
              <a:t>       不同行业招聘计划</a:t>
            </a:r>
          </a:p>
        </p:txBody>
      </p:sp>
      <p:sp>
        <p:nvSpPr>
          <p:cNvPr id="4" name="灯片编号占位符 3">
            <a:extLst>
              <a:ext uri="{FF2B5EF4-FFF2-40B4-BE49-F238E27FC236}">
                <a16:creationId xmlns:a16="http://schemas.microsoft.com/office/drawing/2014/main" id="{BD538CFB-F818-D8CE-88C6-BD002DCB61F3}"/>
              </a:ext>
            </a:extLst>
          </p:cNvPr>
          <p:cNvSpPr>
            <a:spLocks noGrp="1"/>
          </p:cNvSpPr>
          <p:nvPr>
            <p:ph type="sldNum" sz="quarter" idx="12"/>
          </p:nvPr>
        </p:nvSpPr>
        <p:spPr/>
        <p:txBody>
          <a:bodyPr/>
          <a:lstStyle/>
          <a:p>
            <a:fld id="{5DD3DB80-B894-403A-B48E-6FDC1A72010E}" type="slidenum">
              <a:rPr lang="zh-CN" altLang="en-US" smtClean="0"/>
              <a:pPr/>
              <a:t>25</a:t>
            </a:fld>
            <a:endParaRPr lang="zh-CN" altLang="en-US"/>
          </a:p>
        </p:txBody>
      </p:sp>
      <p:graphicFrame>
        <p:nvGraphicFramePr>
          <p:cNvPr id="5" name="图表 4">
            <a:extLst>
              <a:ext uri="{FF2B5EF4-FFF2-40B4-BE49-F238E27FC236}">
                <a16:creationId xmlns:a16="http://schemas.microsoft.com/office/drawing/2014/main" id="{D49C01C6-7ED7-84BE-B1EF-4E1301916C28}"/>
              </a:ext>
            </a:extLst>
          </p:cNvPr>
          <p:cNvGraphicFramePr>
            <a:graphicFrameLocks/>
          </p:cNvGraphicFramePr>
          <p:nvPr>
            <p:extLst>
              <p:ext uri="{D42A27DB-BD31-4B8C-83A1-F6EECF244321}">
                <p14:modId xmlns:p14="http://schemas.microsoft.com/office/powerpoint/2010/main" val="2709037642"/>
              </p:ext>
            </p:extLst>
          </p:nvPr>
        </p:nvGraphicFramePr>
        <p:xfrm>
          <a:off x="191659" y="3584575"/>
          <a:ext cx="4993543" cy="2521347"/>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a:extLst>
              <a:ext uri="{FF2B5EF4-FFF2-40B4-BE49-F238E27FC236}">
                <a16:creationId xmlns:a16="http://schemas.microsoft.com/office/drawing/2014/main" id="{624F7F58-3794-8BF8-7F28-DD01CA70CBA5}"/>
              </a:ext>
            </a:extLst>
          </p:cNvPr>
          <p:cNvSpPr txBox="1"/>
          <p:nvPr/>
        </p:nvSpPr>
        <p:spPr>
          <a:xfrm>
            <a:off x="400629" y="1307873"/>
            <a:ext cx="4575602" cy="225260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zh-CN" altLang="en-US" sz="1200" dirty="0">
                <a:latin typeface="+mn-ea"/>
              </a:rPr>
              <a:t>调研显示</a:t>
            </a:r>
            <a:r>
              <a:rPr lang="zh-CN" altLang="en-US" sz="1200" dirty="0">
                <a:solidFill>
                  <a:schemeClr val="bg2"/>
                </a:solidFill>
                <a:latin typeface="+mn-ea"/>
              </a:rPr>
              <a:t>房地产减少招聘计划比较明显，该行业目前处在深度调整阶段</a:t>
            </a:r>
            <a:r>
              <a:rPr lang="zh-CN" altLang="en-US" sz="1200" dirty="0">
                <a:latin typeface="+mn-ea"/>
              </a:rPr>
              <a:t>，企业</a:t>
            </a:r>
            <a:r>
              <a:rPr lang="en-US" altLang="zh-CN" sz="1200" dirty="0">
                <a:latin typeface="+mn-ea"/>
              </a:rPr>
              <a:t>HR</a:t>
            </a:r>
            <a:r>
              <a:rPr lang="zh-CN" altLang="en-US" sz="1200" dirty="0">
                <a:latin typeface="+mn-ea"/>
              </a:rPr>
              <a:t>可以将更多精力投入到其他人力资源管理活动中提升组织人力资本，为未来的业务调整做好储备；消费品、能源和制造业这三个行业则希望增加招聘计划来助力产业升级和调整，这与国家目前大力促进消费升级、扩大内需、推进制造业等政策紧密吻合。</a:t>
            </a:r>
          </a:p>
        </p:txBody>
      </p:sp>
      <p:grpSp>
        <p:nvGrpSpPr>
          <p:cNvPr id="3" name="组合 2">
            <a:extLst>
              <a:ext uri="{FF2B5EF4-FFF2-40B4-BE49-F238E27FC236}">
                <a16:creationId xmlns:a16="http://schemas.microsoft.com/office/drawing/2014/main" id="{3D800307-1E2C-C38E-5AE1-B69300AE6DCA}"/>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0F02D17F-E336-C5D3-5504-5D441E66CBDE}"/>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8" name="矩形 7">
              <a:extLst>
                <a:ext uri="{FF2B5EF4-FFF2-40B4-BE49-F238E27FC236}">
                  <a16:creationId xmlns:a16="http://schemas.microsoft.com/office/drawing/2014/main" id="{95D5DD1E-31A2-62DC-2B45-212EF1749360}"/>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9" name="文本框 8">
            <a:extLst>
              <a:ext uri="{FF2B5EF4-FFF2-40B4-BE49-F238E27FC236}">
                <a16:creationId xmlns:a16="http://schemas.microsoft.com/office/drawing/2014/main" id="{7CD7A8C8-52CD-6446-5895-87EDD679FFCB}"/>
              </a:ext>
            </a:extLst>
          </p:cNvPr>
          <p:cNvSpPr txBox="1"/>
          <p:nvPr/>
        </p:nvSpPr>
        <p:spPr>
          <a:xfrm>
            <a:off x="966544" y="6172134"/>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spTree>
    <p:extLst>
      <p:ext uri="{BB962C8B-B14F-4D97-AF65-F5344CB8AC3E}">
        <p14:creationId xmlns:p14="http://schemas.microsoft.com/office/powerpoint/2010/main" val="3316661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59C644-AE17-CF55-0EFB-CF2332B5E1FC}"/>
              </a:ext>
            </a:extLst>
          </p:cNvPr>
          <p:cNvSpPr>
            <a:spLocks noGrp="1"/>
          </p:cNvSpPr>
          <p:nvPr>
            <p:ph type="title"/>
          </p:nvPr>
        </p:nvSpPr>
        <p:spPr/>
        <p:txBody>
          <a:bodyPr/>
          <a:lstStyle/>
          <a:p>
            <a:r>
              <a:rPr lang="zh-CN" altLang="en-US" dirty="0"/>
              <a:t>       各地区招聘计划迥异</a:t>
            </a:r>
          </a:p>
        </p:txBody>
      </p:sp>
      <p:sp>
        <p:nvSpPr>
          <p:cNvPr id="4" name="灯片编号占位符 3">
            <a:extLst>
              <a:ext uri="{FF2B5EF4-FFF2-40B4-BE49-F238E27FC236}">
                <a16:creationId xmlns:a16="http://schemas.microsoft.com/office/drawing/2014/main" id="{DB581E6D-3D1D-82E1-C239-B2C15A0C82C4}"/>
              </a:ext>
            </a:extLst>
          </p:cNvPr>
          <p:cNvSpPr>
            <a:spLocks noGrp="1"/>
          </p:cNvSpPr>
          <p:nvPr>
            <p:ph type="sldNum" sz="quarter" idx="12"/>
          </p:nvPr>
        </p:nvSpPr>
        <p:spPr/>
        <p:txBody>
          <a:bodyPr/>
          <a:lstStyle/>
          <a:p>
            <a:fld id="{5DD3DB80-B894-403A-B48E-6FDC1A72010E}" type="slidenum">
              <a:rPr lang="zh-CN" altLang="en-US" smtClean="0"/>
              <a:pPr/>
              <a:t>26</a:t>
            </a:fld>
            <a:endParaRPr lang="zh-CN" altLang="en-US"/>
          </a:p>
        </p:txBody>
      </p:sp>
      <p:sp>
        <p:nvSpPr>
          <p:cNvPr id="6" name="文本框 5">
            <a:extLst>
              <a:ext uri="{FF2B5EF4-FFF2-40B4-BE49-F238E27FC236}">
                <a16:creationId xmlns:a16="http://schemas.microsoft.com/office/drawing/2014/main" id="{7889B471-D9BC-A75C-4901-56B6E7717BA5}"/>
              </a:ext>
            </a:extLst>
          </p:cNvPr>
          <p:cNvSpPr txBox="1"/>
          <p:nvPr/>
        </p:nvSpPr>
        <p:spPr>
          <a:xfrm>
            <a:off x="1029108" y="6384659"/>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sp>
        <p:nvSpPr>
          <p:cNvPr id="7" name="文本框 6">
            <a:extLst>
              <a:ext uri="{FF2B5EF4-FFF2-40B4-BE49-F238E27FC236}">
                <a16:creationId xmlns:a16="http://schemas.microsoft.com/office/drawing/2014/main" id="{987EB346-5DD6-CF45-546A-E839B13BB686}"/>
              </a:ext>
            </a:extLst>
          </p:cNvPr>
          <p:cNvSpPr txBox="1"/>
          <p:nvPr/>
        </p:nvSpPr>
        <p:spPr>
          <a:xfrm>
            <a:off x="467249" y="1375226"/>
            <a:ext cx="4575602" cy="151394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zh-CN" altLang="en-US" sz="1200" dirty="0">
                <a:latin typeface="+mn-ea"/>
              </a:rPr>
              <a:t>调研显示，如下图所展示的代表性省份招聘增加比较显著，处于这些区域的企业在招聘方面计划投入更多的人力资源从而提升企业组织韧性和经营能力，从而在未来的发展中获取更明显的发展优势。</a:t>
            </a:r>
          </a:p>
        </p:txBody>
      </p:sp>
      <p:grpSp>
        <p:nvGrpSpPr>
          <p:cNvPr id="3" name="组合 2">
            <a:extLst>
              <a:ext uri="{FF2B5EF4-FFF2-40B4-BE49-F238E27FC236}">
                <a16:creationId xmlns:a16="http://schemas.microsoft.com/office/drawing/2014/main" id="{EE466C40-E798-77BE-B988-3DD0B4F6FE9A}"/>
              </a:ext>
            </a:extLst>
          </p:cNvPr>
          <p:cNvGrpSpPr/>
          <p:nvPr/>
        </p:nvGrpSpPr>
        <p:grpSpPr>
          <a:xfrm>
            <a:off x="423235" y="607725"/>
            <a:ext cx="236371" cy="197496"/>
            <a:chOff x="694190" y="258792"/>
            <a:chExt cx="2318630" cy="479737"/>
          </a:xfrm>
        </p:grpSpPr>
        <p:sp>
          <p:nvSpPr>
            <p:cNvPr id="8" name="矩形 7">
              <a:extLst>
                <a:ext uri="{FF2B5EF4-FFF2-40B4-BE49-F238E27FC236}">
                  <a16:creationId xmlns:a16="http://schemas.microsoft.com/office/drawing/2014/main" id="{68799B16-AF19-B41B-A30F-908590B04D60}"/>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BC73114D-C00B-3E82-E991-2E1C43FE1FBF}"/>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graphicFrame>
        <p:nvGraphicFramePr>
          <p:cNvPr id="10" name="图表 9">
            <a:extLst>
              <a:ext uri="{FF2B5EF4-FFF2-40B4-BE49-F238E27FC236}">
                <a16:creationId xmlns:a16="http://schemas.microsoft.com/office/drawing/2014/main" id="{AEF9D395-B5C8-6BE6-602E-C69FE143A43C}"/>
              </a:ext>
            </a:extLst>
          </p:cNvPr>
          <p:cNvGraphicFramePr>
            <a:graphicFrameLocks/>
          </p:cNvGraphicFramePr>
          <p:nvPr>
            <p:extLst>
              <p:ext uri="{D42A27DB-BD31-4B8C-83A1-F6EECF244321}">
                <p14:modId xmlns:p14="http://schemas.microsoft.com/office/powerpoint/2010/main" val="3969732189"/>
              </p:ext>
            </p:extLst>
          </p:nvPr>
        </p:nvGraphicFramePr>
        <p:xfrm>
          <a:off x="519413" y="3641459"/>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2979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73ECE6-3B25-E0BF-373F-09FC172984C8}"/>
              </a:ext>
            </a:extLst>
          </p:cNvPr>
          <p:cNvSpPr>
            <a:spLocks noGrp="1"/>
          </p:cNvSpPr>
          <p:nvPr>
            <p:ph type="title"/>
          </p:nvPr>
        </p:nvSpPr>
        <p:spPr/>
        <p:txBody>
          <a:bodyPr/>
          <a:lstStyle/>
          <a:p>
            <a:r>
              <a:rPr lang="zh-CN" altLang="en-US" dirty="0"/>
              <a:t>       企业发展的关键部门</a:t>
            </a:r>
          </a:p>
        </p:txBody>
      </p:sp>
      <p:sp>
        <p:nvSpPr>
          <p:cNvPr id="4" name="灯片编号占位符 3">
            <a:extLst>
              <a:ext uri="{FF2B5EF4-FFF2-40B4-BE49-F238E27FC236}">
                <a16:creationId xmlns:a16="http://schemas.microsoft.com/office/drawing/2014/main" id="{8EBD161B-2F51-2E1D-FBB2-0FA63A811894}"/>
              </a:ext>
            </a:extLst>
          </p:cNvPr>
          <p:cNvSpPr>
            <a:spLocks noGrp="1"/>
          </p:cNvSpPr>
          <p:nvPr>
            <p:ph type="sldNum" sz="quarter" idx="12"/>
          </p:nvPr>
        </p:nvSpPr>
        <p:spPr/>
        <p:txBody>
          <a:bodyPr/>
          <a:lstStyle/>
          <a:p>
            <a:fld id="{5DD3DB80-B894-403A-B48E-6FDC1A72010E}" type="slidenum">
              <a:rPr lang="zh-CN" altLang="en-US" smtClean="0"/>
              <a:pPr/>
              <a:t>27</a:t>
            </a:fld>
            <a:endParaRPr lang="zh-CN" altLang="en-US"/>
          </a:p>
        </p:txBody>
      </p:sp>
      <p:sp>
        <p:nvSpPr>
          <p:cNvPr id="9" name="文本框 8">
            <a:extLst>
              <a:ext uri="{FF2B5EF4-FFF2-40B4-BE49-F238E27FC236}">
                <a16:creationId xmlns:a16="http://schemas.microsoft.com/office/drawing/2014/main" id="{EE629809-47B8-222D-6E0C-31E29D0C609A}"/>
              </a:ext>
            </a:extLst>
          </p:cNvPr>
          <p:cNvSpPr txBox="1"/>
          <p:nvPr/>
        </p:nvSpPr>
        <p:spPr>
          <a:xfrm>
            <a:off x="673893" y="1461868"/>
            <a:ext cx="3916532" cy="197458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dirty="0"/>
              <a:t>近八成调研企业一致认定业务类和技术类部门为公司发展的关键部门，与上季度基本一致，这些部门是涉及公司核心业务的关键部门；职能类和运营类部门被认为是关键部门的企业有所增加，这与目前经济发展形势和公司发展阶段紧密相关，越来越多的企业将管理作为抓手来提升企业效能，可以预见管理工作将为未来企业的发展提供重要的动力。</a:t>
            </a:r>
          </a:p>
        </p:txBody>
      </p:sp>
      <p:sp>
        <p:nvSpPr>
          <p:cNvPr id="10" name="文本框 9">
            <a:extLst>
              <a:ext uri="{FF2B5EF4-FFF2-40B4-BE49-F238E27FC236}">
                <a16:creationId xmlns:a16="http://schemas.microsoft.com/office/drawing/2014/main" id="{636FED0A-808E-301F-5C6A-714D0F174D3D}"/>
              </a:ext>
            </a:extLst>
          </p:cNvPr>
          <p:cNvSpPr txBox="1"/>
          <p:nvPr/>
        </p:nvSpPr>
        <p:spPr>
          <a:xfrm>
            <a:off x="2081814" y="6410208"/>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aphicFrame>
        <p:nvGraphicFramePr>
          <p:cNvPr id="3" name="图表 2">
            <a:extLst>
              <a:ext uri="{FF2B5EF4-FFF2-40B4-BE49-F238E27FC236}">
                <a16:creationId xmlns:a16="http://schemas.microsoft.com/office/drawing/2014/main" id="{0A7FB056-AA43-E4F3-04F2-82E9DB556348}"/>
              </a:ext>
            </a:extLst>
          </p:cNvPr>
          <p:cNvGraphicFramePr/>
          <p:nvPr>
            <p:extLst>
              <p:ext uri="{D42A27DB-BD31-4B8C-83A1-F6EECF244321}">
                <p14:modId xmlns:p14="http://schemas.microsoft.com/office/powerpoint/2010/main" val="797662620"/>
              </p:ext>
            </p:extLst>
          </p:nvPr>
        </p:nvGraphicFramePr>
        <p:xfrm>
          <a:off x="435204" y="3551728"/>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组合 4">
            <a:extLst>
              <a:ext uri="{FF2B5EF4-FFF2-40B4-BE49-F238E27FC236}">
                <a16:creationId xmlns:a16="http://schemas.microsoft.com/office/drawing/2014/main" id="{353CA981-CAE7-D52E-8F62-BD868FC185A5}"/>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7A280F18-9CF7-C484-F071-FF1DB7C9251A}"/>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5B7F25F5-42F0-9EB0-0C3C-D758CBEE5C0B}"/>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2077761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3AB407-06B5-8073-C19E-EB476A1C444F}"/>
              </a:ext>
            </a:extLst>
          </p:cNvPr>
          <p:cNvSpPr>
            <a:spLocks noGrp="1"/>
          </p:cNvSpPr>
          <p:nvPr>
            <p:ph type="title"/>
          </p:nvPr>
        </p:nvSpPr>
        <p:spPr/>
        <p:txBody>
          <a:bodyPr/>
          <a:lstStyle/>
          <a:p>
            <a:r>
              <a:rPr lang="zh-CN" altLang="en-US" dirty="0"/>
              <a:t>       企业关键部门的招聘计划</a:t>
            </a:r>
          </a:p>
        </p:txBody>
      </p:sp>
      <p:sp>
        <p:nvSpPr>
          <p:cNvPr id="4" name="灯片编号占位符 3">
            <a:extLst>
              <a:ext uri="{FF2B5EF4-FFF2-40B4-BE49-F238E27FC236}">
                <a16:creationId xmlns:a16="http://schemas.microsoft.com/office/drawing/2014/main" id="{6C9B390A-586C-9DCB-4070-A55C6DDA4578}"/>
              </a:ext>
            </a:extLst>
          </p:cNvPr>
          <p:cNvSpPr>
            <a:spLocks noGrp="1"/>
          </p:cNvSpPr>
          <p:nvPr>
            <p:ph type="sldNum" sz="quarter" idx="12"/>
          </p:nvPr>
        </p:nvSpPr>
        <p:spPr/>
        <p:txBody>
          <a:bodyPr/>
          <a:lstStyle/>
          <a:p>
            <a:fld id="{5DD3DB80-B894-403A-B48E-6FDC1A72010E}" type="slidenum">
              <a:rPr lang="zh-CN" altLang="en-US" smtClean="0"/>
              <a:pPr/>
              <a:t>28</a:t>
            </a:fld>
            <a:endParaRPr lang="zh-CN" altLang="en-US"/>
          </a:p>
        </p:txBody>
      </p:sp>
      <p:sp>
        <p:nvSpPr>
          <p:cNvPr id="9" name="文本框 8">
            <a:extLst>
              <a:ext uri="{FF2B5EF4-FFF2-40B4-BE49-F238E27FC236}">
                <a16:creationId xmlns:a16="http://schemas.microsoft.com/office/drawing/2014/main" id="{9C5A2962-E481-89CF-B242-14632C534E4E}"/>
              </a:ext>
            </a:extLst>
          </p:cNvPr>
          <p:cNvSpPr txBox="1"/>
          <p:nvPr/>
        </p:nvSpPr>
        <p:spPr>
          <a:xfrm>
            <a:off x="614516" y="1507107"/>
            <a:ext cx="4352361" cy="1701043"/>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dirty="0">
                <a:solidFill>
                  <a:schemeClr val="bg2"/>
                </a:solidFill>
              </a:rPr>
              <a:t>针对关键部门的招聘计划，四季度调研企业在招聘计划的增加和减少都有所增加，可以看到关键部门已经成为企业关注的焦点，可以说关键人才已经成为企业转型变革的关键所在，不仅是业务技术部门需要推进创新，管理职能部门也需要推陈出新，进行内部管理效能的提升，从而助力企业整体战略的调整。</a:t>
            </a:r>
            <a:endParaRPr lang="en-US" altLang="zh-CN" dirty="0">
              <a:solidFill>
                <a:schemeClr val="bg2"/>
              </a:solidFill>
            </a:endParaRPr>
          </a:p>
        </p:txBody>
      </p:sp>
      <p:sp>
        <p:nvSpPr>
          <p:cNvPr id="10" name="文本框 9">
            <a:extLst>
              <a:ext uri="{FF2B5EF4-FFF2-40B4-BE49-F238E27FC236}">
                <a16:creationId xmlns:a16="http://schemas.microsoft.com/office/drawing/2014/main" id="{D5864FFB-46D4-B2D2-4724-89B02D6631E9}"/>
              </a:ext>
            </a:extLst>
          </p:cNvPr>
          <p:cNvSpPr txBox="1"/>
          <p:nvPr/>
        </p:nvSpPr>
        <p:spPr>
          <a:xfrm>
            <a:off x="654843" y="6417382"/>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aphicFrame>
        <p:nvGraphicFramePr>
          <p:cNvPr id="3" name="图表 2">
            <a:extLst>
              <a:ext uri="{FF2B5EF4-FFF2-40B4-BE49-F238E27FC236}">
                <a16:creationId xmlns:a16="http://schemas.microsoft.com/office/drawing/2014/main" id="{2A5555C2-249F-FE22-2675-20EBDA16E301}"/>
              </a:ext>
            </a:extLst>
          </p:cNvPr>
          <p:cNvGraphicFramePr/>
          <p:nvPr>
            <p:extLst>
              <p:ext uri="{D42A27DB-BD31-4B8C-83A1-F6EECF244321}">
                <p14:modId xmlns:p14="http://schemas.microsoft.com/office/powerpoint/2010/main" val="2794571802"/>
              </p:ext>
            </p:extLst>
          </p:nvPr>
        </p:nvGraphicFramePr>
        <p:xfrm>
          <a:off x="374712" y="3584575"/>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组合 4">
            <a:extLst>
              <a:ext uri="{FF2B5EF4-FFF2-40B4-BE49-F238E27FC236}">
                <a16:creationId xmlns:a16="http://schemas.microsoft.com/office/drawing/2014/main" id="{E517707F-0675-3CC7-C06B-3E8DD7A78C53}"/>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38487FA0-952E-CA35-7D6B-D4EA96497562}"/>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EABA4678-1B56-9986-A295-45BCC7D99CA8}"/>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777487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E5A00A-26E9-47E2-009A-418DDB639CB6}"/>
              </a:ext>
            </a:extLst>
          </p:cNvPr>
          <p:cNvSpPr>
            <a:spLocks noGrp="1"/>
          </p:cNvSpPr>
          <p:nvPr>
            <p:ph type="title"/>
          </p:nvPr>
        </p:nvSpPr>
        <p:spPr/>
        <p:txBody>
          <a:bodyPr/>
          <a:lstStyle/>
          <a:p>
            <a:r>
              <a:rPr lang="zh-CN" altLang="en-US" dirty="0"/>
              <a:t>       招聘渠道选择</a:t>
            </a:r>
          </a:p>
        </p:txBody>
      </p:sp>
      <p:sp>
        <p:nvSpPr>
          <p:cNvPr id="4" name="灯片编号占位符 3">
            <a:extLst>
              <a:ext uri="{FF2B5EF4-FFF2-40B4-BE49-F238E27FC236}">
                <a16:creationId xmlns:a16="http://schemas.microsoft.com/office/drawing/2014/main" id="{C3B38885-50AF-8CAD-5857-6D18DBBC53E4}"/>
              </a:ext>
            </a:extLst>
          </p:cNvPr>
          <p:cNvSpPr>
            <a:spLocks noGrp="1"/>
          </p:cNvSpPr>
          <p:nvPr>
            <p:ph type="sldNum" sz="quarter" idx="12"/>
          </p:nvPr>
        </p:nvSpPr>
        <p:spPr>
          <a:xfrm>
            <a:off x="3797410" y="6651091"/>
            <a:ext cx="1209794" cy="381691"/>
          </a:xfrm>
        </p:spPr>
        <p:txBody>
          <a:bodyPr/>
          <a:lstStyle/>
          <a:p>
            <a:fld id="{5DD3DB80-B894-403A-B48E-6FDC1A72010E}" type="slidenum">
              <a:rPr lang="zh-CN" altLang="en-US" smtClean="0"/>
              <a:pPr/>
              <a:t>29</a:t>
            </a:fld>
            <a:endParaRPr lang="zh-CN" altLang="en-US"/>
          </a:p>
        </p:txBody>
      </p:sp>
      <p:sp>
        <p:nvSpPr>
          <p:cNvPr id="9" name="文本框 8">
            <a:extLst>
              <a:ext uri="{FF2B5EF4-FFF2-40B4-BE49-F238E27FC236}">
                <a16:creationId xmlns:a16="http://schemas.microsoft.com/office/drawing/2014/main" id="{30422F24-479F-B6A5-7FF3-FB77F09E4CEF}"/>
              </a:ext>
            </a:extLst>
          </p:cNvPr>
          <p:cNvSpPr txBox="1"/>
          <p:nvPr/>
        </p:nvSpPr>
        <p:spPr>
          <a:xfrm>
            <a:off x="563427" y="1245614"/>
            <a:ext cx="4269582" cy="279550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dirty="0">
                <a:solidFill>
                  <a:schemeClr val="bg2"/>
                </a:solidFill>
                <a:latin typeface="+mn-ea"/>
              </a:rPr>
              <a:t>调研显示四季度采用线上招聘的企业比率有所下降，随着经济的持续恢复和疫情政策的调整，已经有不少企业计划调整招聘方式。</a:t>
            </a:r>
            <a:endParaRPr lang="en-US" altLang="zh-CN" dirty="0">
              <a:solidFill>
                <a:schemeClr val="bg2"/>
              </a:solidFill>
              <a:latin typeface="+mn-ea"/>
            </a:endParaRPr>
          </a:p>
          <a:p>
            <a:pPr marL="171450" indent="-171450">
              <a:lnSpc>
                <a:spcPct val="150000"/>
              </a:lnSpc>
              <a:buFont typeface="Arial" panose="020B0604020202020204" pitchFamily="34" charset="0"/>
              <a:buChar char="•"/>
            </a:pPr>
            <a:endParaRPr lang="en-US" altLang="zh-CN" dirty="0">
              <a:solidFill>
                <a:schemeClr val="bg2"/>
              </a:solidFill>
              <a:latin typeface="+mn-ea"/>
            </a:endParaRPr>
          </a:p>
          <a:p>
            <a:pPr marL="171450" indent="-171450">
              <a:lnSpc>
                <a:spcPct val="150000"/>
              </a:lnSpc>
              <a:buFont typeface="Arial" panose="020B0604020202020204" pitchFamily="34" charset="0"/>
              <a:buChar char="•"/>
            </a:pPr>
            <a:r>
              <a:rPr lang="zh-CN" altLang="en-US" dirty="0">
                <a:solidFill>
                  <a:schemeClr val="bg2"/>
                </a:solidFill>
                <a:latin typeface="+mn-ea"/>
              </a:rPr>
              <a:t>调研显示，与三季度相比，企业在社交、校园、</a:t>
            </a:r>
            <a:r>
              <a:rPr lang="en-US" altLang="zh-CN" dirty="0">
                <a:solidFill>
                  <a:schemeClr val="bg2"/>
                </a:solidFill>
                <a:latin typeface="+mn-ea"/>
              </a:rPr>
              <a:t>RPO</a:t>
            </a:r>
            <a:r>
              <a:rPr lang="zh-CN" altLang="en-US" dirty="0">
                <a:solidFill>
                  <a:schemeClr val="bg2"/>
                </a:solidFill>
                <a:latin typeface="+mn-ea"/>
              </a:rPr>
              <a:t>、猎头、内推等渠道的使用上都有所下滑，可以看到四季度的招聘工作会更加平稳，企业</a:t>
            </a:r>
            <a:r>
              <a:rPr lang="en-US" altLang="zh-CN" dirty="0">
                <a:solidFill>
                  <a:schemeClr val="bg2"/>
                </a:solidFill>
                <a:latin typeface="+mn-ea"/>
              </a:rPr>
              <a:t>HR</a:t>
            </a:r>
            <a:r>
              <a:rPr lang="zh-CN" altLang="en-US" dirty="0">
                <a:solidFill>
                  <a:schemeClr val="bg2"/>
                </a:solidFill>
                <a:latin typeface="+mn-ea"/>
              </a:rPr>
              <a:t>需要将更多的精力投入到其他人力资源管理活动中，全面推动人力资源管理各项活动，综合提升企业的管理水平，助力业务发展。</a:t>
            </a:r>
            <a:endParaRPr lang="en-US" altLang="zh-CN" dirty="0">
              <a:solidFill>
                <a:schemeClr val="bg2"/>
              </a:solidFill>
              <a:latin typeface="+mn-ea"/>
            </a:endParaRPr>
          </a:p>
          <a:p>
            <a:pPr marL="171450" indent="-171450">
              <a:lnSpc>
                <a:spcPct val="150000"/>
              </a:lnSpc>
              <a:buFont typeface="Arial" panose="020B0604020202020204" pitchFamily="34" charset="0"/>
              <a:buChar char="•"/>
            </a:pPr>
            <a:endParaRPr lang="en-US" altLang="zh-CN" dirty="0">
              <a:solidFill>
                <a:schemeClr val="bg2"/>
              </a:solidFill>
              <a:latin typeface="+mn-ea"/>
            </a:endParaRPr>
          </a:p>
        </p:txBody>
      </p:sp>
      <p:sp>
        <p:nvSpPr>
          <p:cNvPr id="10" name="文本框 9">
            <a:extLst>
              <a:ext uri="{FF2B5EF4-FFF2-40B4-BE49-F238E27FC236}">
                <a16:creationId xmlns:a16="http://schemas.microsoft.com/office/drawing/2014/main" id="{A61FEF27-4218-CBB1-151F-534896078D9E}"/>
              </a:ext>
            </a:extLst>
          </p:cNvPr>
          <p:cNvSpPr txBox="1"/>
          <p:nvPr/>
        </p:nvSpPr>
        <p:spPr>
          <a:xfrm>
            <a:off x="1052115" y="6291171"/>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aphicFrame>
        <p:nvGraphicFramePr>
          <p:cNvPr id="3" name="图表 2">
            <a:extLst>
              <a:ext uri="{FF2B5EF4-FFF2-40B4-BE49-F238E27FC236}">
                <a16:creationId xmlns:a16="http://schemas.microsoft.com/office/drawing/2014/main" id="{F8725EFF-F8C9-7661-08A5-A803683DD9E2}"/>
              </a:ext>
            </a:extLst>
          </p:cNvPr>
          <p:cNvGraphicFramePr/>
          <p:nvPr>
            <p:extLst>
              <p:ext uri="{D42A27DB-BD31-4B8C-83A1-F6EECF244321}">
                <p14:modId xmlns:p14="http://schemas.microsoft.com/office/powerpoint/2010/main" val="2169410832"/>
              </p:ext>
            </p:extLst>
          </p:nvPr>
        </p:nvGraphicFramePr>
        <p:xfrm>
          <a:off x="659606" y="3625851"/>
          <a:ext cx="4372413" cy="2584847"/>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组合 4">
            <a:extLst>
              <a:ext uri="{FF2B5EF4-FFF2-40B4-BE49-F238E27FC236}">
                <a16:creationId xmlns:a16="http://schemas.microsoft.com/office/drawing/2014/main" id="{BB971F95-A7B0-0F65-7156-C3ED2568F85B}"/>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C2B45D3E-8085-E21E-C249-BF32FFBF3D72}"/>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5781DF53-B56B-BDE2-B574-0E2D1F7A845E}"/>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126213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a:extLst>
              <a:ext uri="{FF2B5EF4-FFF2-40B4-BE49-F238E27FC236}">
                <a16:creationId xmlns:a16="http://schemas.microsoft.com/office/drawing/2014/main" id="{4BC3DB19-54AF-4319-844C-591E5BA4A478}"/>
              </a:ext>
            </a:extLst>
          </p:cNvPr>
          <p:cNvSpPr txBox="1"/>
          <p:nvPr/>
        </p:nvSpPr>
        <p:spPr>
          <a:xfrm>
            <a:off x="416720" y="1484385"/>
            <a:ext cx="4590484" cy="3762419"/>
          </a:xfrm>
          <a:prstGeom prst="rect">
            <a:avLst/>
          </a:prstGeom>
          <a:noFill/>
        </p:spPr>
        <p:txBody>
          <a:bodyPr wrap="square" lIns="68434" tIns="34216" rIns="68434" bIns="34216" rtlCol="0">
            <a:spAutoFit/>
          </a:bodyPr>
          <a:lstStyle/>
          <a:p>
            <a:pPr>
              <a:lnSpc>
                <a:spcPct val="200000"/>
              </a:lnSpc>
            </a:pPr>
            <a:r>
              <a:rPr lang="zh-CN" altLang="en-US" sz="1200" dirty="0">
                <a:solidFill>
                  <a:schemeClr val="bg2"/>
                </a:solidFill>
                <a:cs typeface="+mn-ea"/>
                <a:sym typeface="+mn-lt"/>
              </a:rPr>
              <a:t>     猎聘根据季度趋势报告固定的调研问题，并加上企业关注的人才培养和薪酬问题，采用分层抽样的方法，对全国企业进行问卷调查，其中涉及到北京、上海、广州、深圳、西安、杭州、南京、成都、武汉在内的</a:t>
            </a:r>
            <a:r>
              <a:rPr lang="en-US" altLang="zh-CN" sz="1200" dirty="0">
                <a:solidFill>
                  <a:schemeClr val="bg2"/>
                </a:solidFill>
                <a:cs typeface="+mn-ea"/>
                <a:sym typeface="+mn-lt"/>
              </a:rPr>
              <a:t>24</a:t>
            </a:r>
            <a:r>
              <a:rPr lang="zh-CN" altLang="en-US" sz="1200" dirty="0">
                <a:solidFill>
                  <a:schemeClr val="bg2"/>
                </a:solidFill>
                <a:cs typeface="+mn-ea"/>
                <a:sym typeface="+mn-lt"/>
              </a:rPr>
              <a:t>个重点城市，覆盖互联网、电子通信、房地产等八大行业，企业规模按照</a:t>
            </a:r>
            <a:r>
              <a:rPr lang="en-US" altLang="zh-CN" sz="1200" dirty="0">
                <a:solidFill>
                  <a:schemeClr val="bg2"/>
                </a:solidFill>
                <a:cs typeface="+mn-ea"/>
                <a:sym typeface="+mn-lt"/>
              </a:rPr>
              <a:t>1-99</a:t>
            </a:r>
            <a:r>
              <a:rPr lang="zh-CN" altLang="en-US" sz="1200" dirty="0">
                <a:solidFill>
                  <a:schemeClr val="bg2"/>
                </a:solidFill>
                <a:cs typeface="+mn-ea"/>
                <a:sym typeface="+mn-lt"/>
              </a:rPr>
              <a:t>人、</a:t>
            </a:r>
            <a:r>
              <a:rPr lang="en-US" altLang="zh-CN" sz="1200" dirty="0">
                <a:solidFill>
                  <a:schemeClr val="bg2"/>
                </a:solidFill>
                <a:cs typeface="+mn-ea"/>
                <a:sym typeface="+mn-lt"/>
              </a:rPr>
              <a:t>100-999</a:t>
            </a:r>
            <a:r>
              <a:rPr lang="zh-CN" altLang="en-US" sz="1200" dirty="0">
                <a:solidFill>
                  <a:schemeClr val="bg2"/>
                </a:solidFill>
                <a:cs typeface="+mn-ea"/>
                <a:sym typeface="+mn-lt"/>
              </a:rPr>
              <a:t>人及千人以上规模进行分类统计。</a:t>
            </a:r>
            <a:endParaRPr lang="en-US" altLang="zh-CN" sz="1200" dirty="0">
              <a:solidFill>
                <a:schemeClr val="bg2"/>
              </a:solidFill>
              <a:cs typeface="+mn-ea"/>
              <a:sym typeface="+mn-lt"/>
            </a:endParaRPr>
          </a:p>
          <a:p>
            <a:pPr>
              <a:lnSpc>
                <a:spcPct val="200000"/>
              </a:lnSpc>
            </a:pPr>
            <a:endParaRPr lang="en-US" altLang="zh-CN" sz="1200" dirty="0">
              <a:solidFill>
                <a:schemeClr val="bg2"/>
              </a:solidFill>
              <a:cs typeface="+mn-ea"/>
              <a:sym typeface="+mn-lt"/>
            </a:endParaRPr>
          </a:p>
          <a:p>
            <a:pPr>
              <a:lnSpc>
                <a:spcPct val="200000"/>
              </a:lnSpc>
            </a:pPr>
            <a:r>
              <a:rPr lang="en-US" altLang="zh-CN" sz="1200" dirty="0">
                <a:solidFill>
                  <a:schemeClr val="bg2"/>
                </a:solidFill>
                <a:cs typeface="+mn-ea"/>
                <a:sym typeface="+mn-lt"/>
              </a:rPr>
              <a:t>      </a:t>
            </a:r>
            <a:r>
              <a:rPr lang="zh-CN" altLang="en-US" sz="1200" b="1" dirty="0">
                <a:solidFill>
                  <a:schemeClr val="bg2"/>
                </a:solidFill>
                <a:cs typeface="+mn-ea"/>
                <a:sym typeface="+mn-lt"/>
              </a:rPr>
              <a:t>猎聘</a:t>
            </a:r>
            <a:r>
              <a:rPr lang="zh-CN" altLang="en-US" sz="1200" dirty="0">
                <a:solidFill>
                  <a:schemeClr val="bg2"/>
                </a:solidFill>
                <a:cs typeface="+mn-ea"/>
                <a:sym typeface="+mn-lt"/>
              </a:rPr>
              <a:t>在调研数据基础上，结合区域客户访谈、猎聘大数据及产业发展动态，对数据进行分析解读，助力企业及时、准确地捕捉</a:t>
            </a:r>
            <a:r>
              <a:rPr lang="en-US" altLang="zh-CN" sz="1200" dirty="0">
                <a:solidFill>
                  <a:schemeClr val="bg2"/>
                </a:solidFill>
                <a:cs typeface="+mn-ea"/>
                <a:sym typeface="+mn-lt"/>
              </a:rPr>
              <a:t>2022</a:t>
            </a:r>
            <a:r>
              <a:rPr lang="zh-CN" altLang="en-US" sz="1200" dirty="0">
                <a:solidFill>
                  <a:schemeClr val="bg2"/>
                </a:solidFill>
                <a:cs typeface="+mn-ea"/>
                <a:sym typeface="+mn-lt"/>
              </a:rPr>
              <a:t>年四季度人力资源趋势变化。</a:t>
            </a:r>
            <a:r>
              <a:rPr lang="en-US" altLang="zh-CN" sz="1200" dirty="0">
                <a:solidFill>
                  <a:schemeClr val="bg2"/>
                </a:solidFill>
                <a:cs typeface="+mn-ea"/>
                <a:sym typeface="+mn-lt"/>
              </a:rPr>
              <a:t> </a:t>
            </a:r>
            <a:endParaRPr lang="zh-CN" altLang="en-US" sz="1200" dirty="0">
              <a:solidFill>
                <a:schemeClr val="bg2"/>
              </a:solidFill>
              <a:cs typeface="+mn-ea"/>
              <a:sym typeface="+mn-lt"/>
            </a:endParaRPr>
          </a:p>
        </p:txBody>
      </p:sp>
      <p:grpSp>
        <p:nvGrpSpPr>
          <p:cNvPr id="50" name="组合 49">
            <a:extLst>
              <a:ext uri="{FF2B5EF4-FFF2-40B4-BE49-F238E27FC236}">
                <a16:creationId xmlns:a16="http://schemas.microsoft.com/office/drawing/2014/main" id="{73631C25-285F-49DA-B480-A72D98C58822}"/>
              </a:ext>
            </a:extLst>
          </p:cNvPr>
          <p:cNvGrpSpPr/>
          <p:nvPr/>
        </p:nvGrpSpPr>
        <p:grpSpPr>
          <a:xfrm>
            <a:off x="416720" y="484295"/>
            <a:ext cx="236371" cy="197496"/>
            <a:chOff x="694190" y="258792"/>
            <a:chExt cx="2318630" cy="479737"/>
          </a:xfrm>
        </p:grpSpPr>
        <p:sp>
          <p:nvSpPr>
            <p:cNvPr id="51" name="矩形 50">
              <a:extLst>
                <a:ext uri="{FF2B5EF4-FFF2-40B4-BE49-F238E27FC236}">
                  <a16:creationId xmlns:a16="http://schemas.microsoft.com/office/drawing/2014/main" id="{C8F05869-54B8-4B8B-963E-5D737BD9D123}"/>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52" name="矩形 51">
              <a:extLst>
                <a:ext uri="{FF2B5EF4-FFF2-40B4-BE49-F238E27FC236}">
                  <a16:creationId xmlns:a16="http://schemas.microsoft.com/office/drawing/2014/main" id="{BBD66D16-9B30-42FB-AB1E-95D00446E3BA}"/>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2" name="文本框 1">
            <a:extLst>
              <a:ext uri="{FF2B5EF4-FFF2-40B4-BE49-F238E27FC236}">
                <a16:creationId xmlns:a16="http://schemas.microsoft.com/office/drawing/2014/main" id="{3DACF072-3774-49B6-B7EA-3D8BD3D5AC59}"/>
              </a:ext>
            </a:extLst>
          </p:cNvPr>
          <p:cNvSpPr txBox="1"/>
          <p:nvPr/>
        </p:nvSpPr>
        <p:spPr>
          <a:xfrm>
            <a:off x="775325" y="413766"/>
            <a:ext cx="1541729" cy="338554"/>
          </a:xfrm>
          <a:prstGeom prst="rect">
            <a:avLst/>
          </a:prstGeom>
          <a:noFill/>
        </p:spPr>
        <p:txBody>
          <a:bodyPr wrap="square" rtlCol="0">
            <a:spAutoFit/>
          </a:bodyPr>
          <a:lstStyle/>
          <a:p>
            <a:r>
              <a:rPr lang="zh-CN" altLang="en-US" sz="1600" b="1" dirty="0">
                <a:cs typeface="+mn-ea"/>
                <a:sym typeface="+mn-lt"/>
              </a:rPr>
              <a:t>调研概况</a:t>
            </a:r>
          </a:p>
        </p:txBody>
      </p:sp>
      <p:sp>
        <p:nvSpPr>
          <p:cNvPr id="92" name="灯片编号占位符 1"/>
          <p:cNvSpPr>
            <a:spLocks noGrp="1"/>
          </p:cNvSpPr>
          <p:nvPr>
            <p:ph type="sldNum" sz="quarter" idx="12"/>
          </p:nvPr>
        </p:nvSpPr>
        <p:spPr/>
        <p:txBody>
          <a:bodyPr/>
          <a:lstStyle/>
          <a:p>
            <a:r>
              <a:rPr lang="en-US" altLang="zh-CN" dirty="0">
                <a:ea typeface="+mn-ea"/>
                <a:cs typeface="+mn-ea"/>
                <a:sym typeface="+mn-lt"/>
              </a:rPr>
              <a:t>3</a:t>
            </a:r>
            <a:endParaRPr lang="zh-CN" altLang="en-US" dirty="0">
              <a:ea typeface="+mn-ea"/>
              <a:cs typeface="+mn-ea"/>
              <a:sym typeface="+mn-lt"/>
            </a:endParaRPr>
          </a:p>
        </p:txBody>
      </p:sp>
    </p:spTree>
    <p:extLst>
      <p:ext uri="{BB962C8B-B14F-4D97-AF65-F5344CB8AC3E}">
        <p14:creationId xmlns:p14="http://schemas.microsoft.com/office/powerpoint/2010/main" val="753024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5117FB-D5CE-B3C8-1E18-0F8E875EFDDB}"/>
              </a:ext>
            </a:extLst>
          </p:cNvPr>
          <p:cNvSpPr>
            <a:spLocks noGrp="1"/>
          </p:cNvSpPr>
          <p:nvPr>
            <p:ph type="title"/>
          </p:nvPr>
        </p:nvSpPr>
        <p:spPr/>
        <p:txBody>
          <a:bodyPr/>
          <a:lstStyle/>
          <a:p>
            <a:r>
              <a:rPr lang="zh-CN" altLang="en-US" dirty="0"/>
              <a:t>       校园招聘计划</a:t>
            </a:r>
          </a:p>
        </p:txBody>
      </p:sp>
      <p:sp>
        <p:nvSpPr>
          <p:cNvPr id="4" name="灯片编号占位符 3">
            <a:extLst>
              <a:ext uri="{FF2B5EF4-FFF2-40B4-BE49-F238E27FC236}">
                <a16:creationId xmlns:a16="http://schemas.microsoft.com/office/drawing/2014/main" id="{B79F9670-7A21-8A3F-C3B8-994E99D20D29}"/>
              </a:ext>
            </a:extLst>
          </p:cNvPr>
          <p:cNvSpPr>
            <a:spLocks noGrp="1"/>
          </p:cNvSpPr>
          <p:nvPr>
            <p:ph type="sldNum" sz="quarter" idx="12"/>
          </p:nvPr>
        </p:nvSpPr>
        <p:spPr/>
        <p:txBody>
          <a:bodyPr/>
          <a:lstStyle/>
          <a:p>
            <a:fld id="{5DD3DB80-B894-403A-B48E-6FDC1A72010E}" type="slidenum">
              <a:rPr lang="zh-CN" altLang="en-US" smtClean="0"/>
              <a:pPr/>
              <a:t>30</a:t>
            </a:fld>
            <a:endParaRPr lang="zh-CN" altLang="en-US"/>
          </a:p>
        </p:txBody>
      </p:sp>
      <p:sp>
        <p:nvSpPr>
          <p:cNvPr id="9" name="文本框 8">
            <a:extLst>
              <a:ext uri="{FF2B5EF4-FFF2-40B4-BE49-F238E27FC236}">
                <a16:creationId xmlns:a16="http://schemas.microsoft.com/office/drawing/2014/main" id="{57EF8791-4F14-09CA-B5B8-67F9021C81D3}"/>
              </a:ext>
            </a:extLst>
          </p:cNvPr>
          <p:cNvSpPr txBox="1"/>
          <p:nvPr/>
        </p:nvSpPr>
        <p:spPr>
          <a:xfrm>
            <a:off x="423235" y="1242451"/>
            <a:ext cx="4381643" cy="1973297"/>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dirty="0"/>
              <a:t>四季度由于企业各项管理工作重点转移到总结、盘点和调整的角度上，</a:t>
            </a:r>
            <a:r>
              <a:rPr lang="en-US" altLang="zh-CN" dirty="0"/>
              <a:t>46.45%</a:t>
            </a:r>
            <a:r>
              <a:rPr lang="zh-CN" altLang="en-US" dirty="0"/>
              <a:t>的企业没有计划开展秋招。</a:t>
            </a:r>
            <a:r>
              <a:rPr lang="en-US" altLang="zh-CN" dirty="0"/>
              <a:t>18.6%</a:t>
            </a:r>
            <a:r>
              <a:rPr lang="zh-CN" altLang="en-US" dirty="0"/>
              <a:t>的企业计划缩减校招规模，</a:t>
            </a:r>
            <a:r>
              <a:rPr lang="en-US" altLang="zh-CN" dirty="0"/>
              <a:t>35%</a:t>
            </a:r>
            <a:r>
              <a:rPr lang="zh-CN" altLang="en-US" dirty="0"/>
              <a:t>的企业将维持原来的秋招规模或扩大招聘规模，相比三季度来讲有所下滑，目前校园招聘在三季度启动不久，企业也在调整校招的策略和周期，避免在校生的考试高峰，从而在来年发力更多的校园招聘活动。</a:t>
            </a:r>
            <a:endParaRPr lang="en-US" altLang="zh-CN" dirty="0"/>
          </a:p>
          <a:p>
            <a:pPr marL="171450" indent="-171450">
              <a:lnSpc>
                <a:spcPct val="150000"/>
              </a:lnSpc>
              <a:buFont typeface="Arial" panose="020B0604020202020204" pitchFamily="34" charset="0"/>
              <a:buChar char="•"/>
            </a:pPr>
            <a:endParaRPr lang="en-US" altLang="zh-CN" dirty="0"/>
          </a:p>
        </p:txBody>
      </p:sp>
      <p:sp>
        <p:nvSpPr>
          <p:cNvPr id="10" name="文本框 9">
            <a:extLst>
              <a:ext uri="{FF2B5EF4-FFF2-40B4-BE49-F238E27FC236}">
                <a16:creationId xmlns:a16="http://schemas.microsoft.com/office/drawing/2014/main" id="{4521BD4C-CFF8-DE49-EBE7-9CD816661115}"/>
              </a:ext>
            </a:extLst>
          </p:cNvPr>
          <p:cNvSpPr txBox="1"/>
          <p:nvPr/>
        </p:nvSpPr>
        <p:spPr>
          <a:xfrm>
            <a:off x="478763" y="6441544"/>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graphicFrame>
        <p:nvGraphicFramePr>
          <p:cNvPr id="3" name="图表 2">
            <a:extLst>
              <a:ext uri="{FF2B5EF4-FFF2-40B4-BE49-F238E27FC236}">
                <a16:creationId xmlns:a16="http://schemas.microsoft.com/office/drawing/2014/main" id="{F5A6DC35-7AAE-83BB-6924-90484D750621}"/>
              </a:ext>
            </a:extLst>
          </p:cNvPr>
          <p:cNvGraphicFramePr/>
          <p:nvPr>
            <p:extLst>
              <p:ext uri="{D42A27DB-BD31-4B8C-83A1-F6EECF244321}">
                <p14:modId xmlns:p14="http://schemas.microsoft.com/office/powerpoint/2010/main" val="4088774637"/>
              </p:ext>
            </p:extLst>
          </p:nvPr>
        </p:nvGraphicFramePr>
        <p:xfrm>
          <a:off x="365981" y="3215748"/>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组合 4">
            <a:extLst>
              <a:ext uri="{FF2B5EF4-FFF2-40B4-BE49-F238E27FC236}">
                <a16:creationId xmlns:a16="http://schemas.microsoft.com/office/drawing/2014/main" id="{A3EA931C-47F4-2AC6-725E-90B5450DC038}"/>
              </a:ext>
            </a:extLst>
          </p:cNvPr>
          <p:cNvGrpSpPr/>
          <p:nvPr/>
        </p:nvGrpSpPr>
        <p:grpSpPr>
          <a:xfrm>
            <a:off x="423235" y="607725"/>
            <a:ext cx="236371" cy="197496"/>
            <a:chOff x="694190" y="258792"/>
            <a:chExt cx="2318630" cy="479737"/>
          </a:xfrm>
        </p:grpSpPr>
        <p:sp>
          <p:nvSpPr>
            <p:cNvPr id="6" name="矩形 5">
              <a:extLst>
                <a:ext uri="{FF2B5EF4-FFF2-40B4-BE49-F238E27FC236}">
                  <a16:creationId xmlns:a16="http://schemas.microsoft.com/office/drawing/2014/main" id="{7DF4B715-D3BA-B7F3-F932-8A0A9E23C646}"/>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6CAD676C-D3B5-E19C-652F-C15AEBA50B98}"/>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912615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94B497-3C53-F19B-72D1-7B5C6E4AD718}"/>
              </a:ext>
            </a:extLst>
          </p:cNvPr>
          <p:cNvSpPr>
            <a:spLocks noGrp="1"/>
          </p:cNvSpPr>
          <p:nvPr>
            <p:ph type="title"/>
          </p:nvPr>
        </p:nvSpPr>
        <p:spPr/>
        <p:txBody>
          <a:bodyPr/>
          <a:lstStyle/>
          <a:p>
            <a:r>
              <a:rPr lang="zh-CN" altLang="en-US" dirty="0"/>
              <a:t>       视频面试、猎头服务受到秋招青睐</a:t>
            </a:r>
          </a:p>
        </p:txBody>
      </p:sp>
      <p:sp>
        <p:nvSpPr>
          <p:cNvPr id="4" name="灯片编号占位符 3">
            <a:extLst>
              <a:ext uri="{FF2B5EF4-FFF2-40B4-BE49-F238E27FC236}">
                <a16:creationId xmlns:a16="http://schemas.microsoft.com/office/drawing/2014/main" id="{B72F5453-63BF-56C8-1F37-36C489119FA6}"/>
              </a:ext>
            </a:extLst>
          </p:cNvPr>
          <p:cNvSpPr>
            <a:spLocks noGrp="1"/>
          </p:cNvSpPr>
          <p:nvPr>
            <p:ph type="sldNum" sz="quarter" idx="12"/>
          </p:nvPr>
        </p:nvSpPr>
        <p:spPr/>
        <p:txBody>
          <a:bodyPr/>
          <a:lstStyle/>
          <a:p>
            <a:fld id="{5DD3DB80-B894-403A-B48E-6FDC1A72010E}" type="slidenum">
              <a:rPr lang="zh-CN" altLang="en-US" smtClean="0"/>
              <a:pPr/>
              <a:t>31</a:t>
            </a:fld>
            <a:endParaRPr lang="zh-CN" altLang="en-US"/>
          </a:p>
        </p:txBody>
      </p:sp>
      <p:graphicFrame>
        <p:nvGraphicFramePr>
          <p:cNvPr id="5" name="图表 4">
            <a:extLst>
              <a:ext uri="{FF2B5EF4-FFF2-40B4-BE49-F238E27FC236}">
                <a16:creationId xmlns:a16="http://schemas.microsoft.com/office/drawing/2014/main" id="{D43FEE2F-F94A-28FC-7CA7-2E532C159B08}"/>
              </a:ext>
            </a:extLst>
          </p:cNvPr>
          <p:cNvGraphicFramePr>
            <a:graphicFrameLocks/>
          </p:cNvGraphicFramePr>
          <p:nvPr>
            <p:extLst>
              <p:ext uri="{D42A27DB-BD31-4B8C-83A1-F6EECF244321}">
                <p14:modId xmlns:p14="http://schemas.microsoft.com/office/powerpoint/2010/main" val="16987274"/>
              </p:ext>
            </p:extLst>
          </p:nvPr>
        </p:nvGraphicFramePr>
        <p:xfrm>
          <a:off x="435204" y="373932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a:extLst>
              <a:ext uri="{FF2B5EF4-FFF2-40B4-BE49-F238E27FC236}">
                <a16:creationId xmlns:a16="http://schemas.microsoft.com/office/drawing/2014/main" id="{C3DD3FB3-B705-971E-608F-18DF881CB1A2}"/>
              </a:ext>
            </a:extLst>
          </p:cNvPr>
          <p:cNvSpPr txBox="1"/>
          <p:nvPr/>
        </p:nvSpPr>
        <p:spPr>
          <a:xfrm>
            <a:off x="479552" y="1261407"/>
            <a:ext cx="4462107" cy="2275688"/>
          </a:xfrm>
          <a:prstGeom prst="rect">
            <a:avLst/>
          </a:prstGeom>
          <a:noFill/>
        </p:spPr>
        <p:txBody>
          <a:bodyPr wrap="square" rtlCol="0">
            <a:spAutoFit/>
          </a:bodyPr>
          <a:lstStyle/>
          <a:p>
            <a:pPr>
              <a:lnSpc>
                <a:spcPct val="150000"/>
              </a:lnSpc>
            </a:pPr>
            <a:r>
              <a:rPr lang="zh-CN" altLang="en-US" sz="1200" dirty="0">
                <a:latin typeface="+mn-ea"/>
              </a:rPr>
              <a:t>调研显示，近半数企业校招将采用视频方式进行，近四成企业将采用校园宣讲会的传统方式，直播招聘和猎头类工具受到企业</a:t>
            </a:r>
            <a:r>
              <a:rPr lang="en-US" altLang="zh-CN" sz="1200" dirty="0">
                <a:latin typeface="+mn-ea"/>
              </a:rPr>
              <a:t>HR</a:t>
            </a:r>
            <a:r>
              <a:rPr lang="zh-CN" altLang="en-US" sz="1200" dirty="0">
                <a:latin typeface="+mn-ea"/>
              </a:rPr>
              <a:t>的青睐，从而满足新时代员工的特点，满足更多个性化的需求，从而吸引更多的候选人参加秋招。</a:t>
            </a:r>
            <a:endParaRPr lang="en-US" altLang="zh-CN" sz="1200" dirty="0">
              <a:latin typeface="+mn-ea"/>
            </a:endParaRPr>
          </a:p>
          <a:p>
            <a:pPr>
              <a:lnSpc>
                <a:spcPct val="150000"/>
              </a:lnSpc>
            </a:pPr>
            <a:r>
              <a:rPr lang="zh-CN" altLang="en-US" sz="1200" dirty="0">
                <a:latin typeface="+mn-ea"/>
              </a:rPr>
              <a:t>猎头类工具和直播招聘比三季度有所增加，可以看到更多的企业计划采用猎头方式来进行人才猎寻。</a:t>
            </a:r>
            <a:r>
              <a:rPr lang="en-US" altLang="zh-CN" sz="1200" dirty="0">
                <a:latin typeface="+mn-ea"/>
              </a:rPr>
              <a:t>Statista</a:t>
            </a:r>
            <a:r>
              <a:rPr lang="zh-CN" altLang="en-US" sz="1200" dirty="0">
                <a:latin typeface="+mn-ea"/>
              </a:rPr>
              <a:t>数据显示</a:t>
            </a:r>
            <a:r>
              <a:rPr lang="en-US" altLang="zh-CN" sz="1200" dirty="0">
                <a:latin typeface="+mn-ea"/>
              </a:rPr>
              <a:t>2021</a:t>
            </a:r>
            <a:r>
              <a:rPr lang="zh-CN" altLang="en-US" sz="1200" dirty="0">
                <a:latin typeface="+mn-ea"/>
              </a:rPr>
              <a:t>年猎头市场已经占据整个人力资源服务业的</a:t>
            </a:r>
            <a:r>
              <a:rPr lang="en-US" altLang="zh-CN" sz="1200" dirty="0">
                <a:latin typeface="+mn-ea"/>
              </a:rPr>
              <a:t>6%</a:t>
            </a:r>
            <a:r>
              <a:rPr lang="zh-CN" altLang="en-US" sz="1200" dirty="0">
                <a:latin typeface="+mn-ea"/>
              </a:rPr>
              <a:t>的市场份额，是千亿级赛道，调研结果验证了国内外机构对我国猎头市场的一致看涨。</a:t>
            </a:r>
          </a:p>
        </p:txBody>
      </p:sp>
      <p:grpSp>
        <p:nvGrpSpPr>
          <p:cNvPr id="7" name="组合 6">
            <a:extLst>
              <a:ext uri="{FF2B5EF4-FFF2-40B4-BE49-F238E27FC236}">
                <a16:creationId xmlns:a16="http://schemas.microsoft.com/office/drawing/2014/main" id="{7D40B273-8348-5C9F-8539-873A7AC74C53}"/>
              </a:ext>
            </a:extLst>
          </p:cNvPr>
          <p:cNvGrpSpPr/>
          <p:nvPr/>
        </p:nvGrpSpPr>
        <p:grpSpPr>
          <a:xfrm>
            <a:off x="423235" y="607725"/>
            <a:ext cx="236371" cy="197496"/>
            <a:chOff x="694190" y="258792"/>
            <a:chExt cx="2318630" cy="479737"/>
          </a:xfrm>
        </p:grpSpPr>
        <p:sp>
          <p:nvSpPr>
            <p:cNvPr id="8" name="矩形 7">
              <a:extLst>
                <a:ext uri="{FF2B5EF4-FFF2-40B4-BE49-F238E27FC236}">
                  <a16:creationId xmlns:a16="http://schemas.microsoft.com/office/drawing/2014/main" id="{02AF3B6F-FF0E-8984-37B9-FD011872475D}"/>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607C1AF7-D72E-3FE1-DF34-BEFC8F4AD1DD}"/>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3" name="文本框 2">
            <a:extLst>
              <a:ext uri="{FF2B5EF4-FFF2-40B4-BE49-F238E27FC236}">
                <a16:creationId xmlns:a16="http://schemas.microsoft.com/office/drawing/2014/main" id="{95BB8CC5-1233-61F2-A82D-A504116612E6}"/>
              </a:ext>
            </a:extLst>
          </p:cNvPr>
          <p:cNvSpPr txBox="1"/>
          <p:nvPr/>
        </p:nvSpPr>
        <p:spPr>
          <a:xfrm>
            <a:off x="478763" y="6441544"/>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spTree>
    <p:extLst>
      <p:ext uri="{BB962C8B-B14F-4D97-AF65-F5344CB8AC3E}">
        <p14:creationId xmlns:p14="http://schemas.microsoft.com/office/powerpoint/2010/main" val="584235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3D3F45-3A3F-DCE7-0E16-740ECAF2CF23}"/>
              </a:ext>
            </a:extLst>
          </p:cNvPr>
          <p:cNvSpPr>
            <a:spLocks noGrp="1"/>
          </p:cNvSpPr>
          <p:nvPr>
            <p:ph type="title"/>
          </p:nvPr>
        </p:nvSpPr>
        <p:spPr/>
        <p:txBody>
          <a:bodyPr/>
          <a:lstStyle/>
          <a:p>
            <a:r>
              <a:rPr lang="zh-CN" altLang="en-US" dirty="0"/>
              <a:t>       人才稀缺成为大多数企业的招聘工作难点</a:t>
            </a:r>
          </a:p>
        </p:txBody>
      </p:sp>
      <p:sp>
        <p:nvSpPr>
          <p:cNvPr id="4" name="灯片编号占位符 3">
            <a:extLst>
              <a:ext uri="{FF2B5EF4-FFF2-40B4-BE49-F238E27FC236}">
                <a16:creationId xmlns:a16="http://schemas.microsoft.com/office/drawing/2014/main" id="{5AE33DB1-BC13-7F91-22D6-8546D9E8ED89}"/>
              </a:ext>
            </a:extLst>
          </p:cNvPr>
          <p:cNvSpPr>
            <a:spLocks noGrp="1"/>
          </p:cNvSpPr>
          <p:nvPr>
            <p:ph type="sldNum" sz="quarter" idx="12"/>
          </p:nvPr>
        </p:nvSpPr>
        <p:spPr/>
        <p:txBody>
          <a:bodyPr/>
          <a:lstStyle/>
          <a:p>
            <a:fld id="{5DD3DB80-B894-403A-B48E-6FDC1A72010E}" type="slidenum">
              <a:rPr lang="zh-CN" altLang="en-US" smtClean="0"/>
              <a:pPr/>
              <a:t>32</a:t>
            </a:fld>
            <a:endParaRPr lang="zh-CN" altLang="en-US"/>
          </a:p>
        </p:txBody>
      </p:sp>
      <p:graphicFrame>
        <p:nvGraphicFramePr>
          <p:cNvPr id="5" name="图表 4">
            <a:extLst>
              <a:ext uri="{FF2B5EF4-FFF2-40B4-BE49-F238E27FC236}">
                <a16:creationId xmlns:a16="http://schemas.microsoft.com/office/drawing/2014/main" id="{4787C049-7EFC-C441-F5BC-B41D65384A14}"/>
              </a:ext>
            </a:extLst>
          </p:cNvPr>
          <p:cNvGraphicFramePr/>
          <p:nvPr>
            <p:extLst>
              <p:ext uri="{D42A27DB-BD31-4B8C-83A1-F6EECF244321}">
                <p14:modId xmlns:p14="http://schemas.microsoft.com/office/powerpoint/2010/main" val="2082295517"/>
              </p:ext>
            </p:extLst>
          </p:nvPr>
        </p:nvGraphicFramePr>
        <p:xfrm>
          <a:off x="402431" y="4351872"/>
          <a:ext cx="4572000" cy="2354419"/>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a:extLst>
              <a:ext uri="{FF2B5EF4-FFF2-40B4-BE49-F238E27FC236}">
                <a16:creationId xmlns:a16="http://schemas.microsoft.com/office/drawing/2014/main" id="{47FD0D14-00FA-5C57-3BD4-933905929476}"/>
              </a:ext>
            </a:extLst>
          </p:cNvPr>
          <p:cNvSpPr txBox="1"/>
          <p:nvPr/>
        </p:nvSpPr>
        <p:spPr>
          <a:xfrm>
            <a:off x="265590" y="1134016"/>
            <a:ext cx="4922001" cy="3304110"/>
          </a:xfrm>
          <a:prstGeom prst="rect">
            <a:avLst/>
          </a:prstGeom>
          <a:noFill/>
        </p:spPr>
        <p:txBody>
          <a:bodyPr wrap="square" rtlCol="0">
            <a:spAutoFit/>
          </a:bodyPr>
          <a:lstStyle/>
          <a:p>
            <a:pPr>
              <a:lnSpc>
                <a:spcPts val="1800"/>
              </a:lnSpc>
              <a:spcAft>
                <a:spcPts val="600"/>
              </a:spcAft>
            </a:pPr>
            <a:r>
              <a:rPr lang="zh-CN" altLang="en-US" sz="1100" dirty="0">
                <a:solidFill>
                  <a:schemeClr val="bg2"/>
                </a:solidFill>
                <a:latin typeface="+mn-ea"/>
              </a:rPr>
              <a:t>调研显示，匹配简历少成为超六成企业的招聘痛点，表面看这是候选人的数量不足，深层次看则是行业处于升级期间，在战略新兴行业中大量需求在技术及研发人才，但人才有限，供需极度失衡。以半导体行业为例，我国集成电路长期以二级学科地位发展，学科等级也影响了高等院校和科研机构对集成电路的独立支持。</a:t>
            </a:r>
            <a:r>
              <a:rPr lang="en-US" altLang="zh-CN" sz="1100" dirty="0">
                <a:solidFill>
                  <a:schemeClr val="bg2"/>
                </a:solidFill>
                <a:latin typeface="+mn-ea"/>
                <a:sym typeface="+mn-lt"/>
              </a:rPr>
              <a:t>2020</a:t>
            </a:r>
            <a:r>
              <a:rPr lang="zh-CN" altLang="en-US" sz="1100" dirty="0">
                <a:solidFill>
                  <a:schemeClr val="bg2"/>
                </a:solidFill>
                <a:latin typeface="+mn-ea"/>
                <a:sym typeface="+mn-lt"/>
              </a:rPr>
              <a:t>年中国半导体产业从业人数约</a:t>
            </a:r>
            <a:r>
              <a:rPr lang="en-US" altLang="zh-CN" sz="1100" dirty="0">
                <a:solidFill>
                  <a:schemeClr val="bg2"/>
                </a:solidFill>
                <a:latin typeface="+mn-ea"/>
                <a:sym typeface="+mn-lt"/>
              </a:rPr>
              <a:t>54.1</a:t>
            </a:r>
            <a:r>
              <a:rPr lang="zh-CN" altLang="en-US" sz="1100" dirty="0">
                <a:solidFill>
                  <a:schemeClr val="bg2"/>
                </a:solidFill>
                <a:latin typeface="+mn-ea"/>
                <a:sym typeface="+mn-lt"/>
              </a:rPr>
              <a:t>万，同比增长</a:t>
            </a:r>
            <a:r>
              <a:rPr lang="en-US" altLang="zh-CN" sz="1100" dirty="0">
                <a:solidFill>
                  <a:schemeClr val="bg2"/>
                </a:solidFill>
                <a:latin typeface="+mn-ea"/>
                <a:sym typeface="+mn-lt"/>
              </a:rPr>
              <a:t>5.7%</a:t>
            </a:r>
            <a:r>
              <a:rPr lang="zh-CN" altLang="en-US" sz="1100" dirty="0">
                <a:solidFill>
                  <a:schemeClr val="bg2"/>
                </a:solidFill>
                <a:latin typeface="+mn-ea"/>
                <a:sym typeface="+mn-lt"/>
              </a:rPr>
              <a:t>，</a:t>
            </a:r>
            <a:r>
              <a:rPr lang="zh-CN" altLang="en-US" sz="1100" dirty="0">
                <a:solidFill>
                  <a:schemeClr val="bg2"/>
                </a:solidFill>
                <a:latin typeface="+mn-ea"/>
              </a:rPr>
              <a:t>预计到</a:t>
            </a:r>
            <a:r>
              <a:rPr lang="en-US" altLang="zh-CN" sz="1100" dirty="0">
                <a:solidFill>
                  <a:schemeClr val="bg2"/>
                </a:solidFill>
                <a:latin typeface="+mn-ea"/>
              </a:rPr>
              <a:t>2023</a:t>
            </a:r>
            <a:r>
              <a:rPr lang="zh-CN" altLang="en-US" sz="1100" dirty="0">
                <a:solidFill>
                  <a:schemeClr val="bg2"/>
                </a:solidFill>
                <a:latin typeface="+mn-ea"/>
              </a:rPr>
              <a:t>年前后人才需求将达到</a:t>
            </a:r>
            <a:r>
              <a:rPr lang="en-US" altLang="zh-CN" sz="1100" dirty="0">
                <a:solidFill>
                  <a:schemeClr val="bg2"/>
                </a:solidFill>
                <a:latin typeface="+mn-ea"/>
              </a:rPr>
              <a:t>76.7</a:t>
            </a:r>
            <a:r>
              <a:rPr lang="zh-CN" altLang="en-US" sz="1100" dirty="0">
                <a:solidFill>
                  <a:schemeClr val="bg2"/>
                </a:solidFill>
                <a:latin typeface="+mn-ea"/>
              </a:rPr>
              <a:t>万人左右，人才缺口将近</a:t>
            </a:r>
            <a:r>
              <a:rPr lang="en-US" altLang="zh-CN" sz="1100" dirty="0">
                <a:solidFill>
                  <a:schemeClr val="bg2"/>
                </a:solidFill>
                <a:latin typeface="+mn-ea"/>
              </a:rPr>
              <a:t>23</a:t>
            </a:r>
            <a:r>
              <a:rPr lang="zh-CN" altLang="en-US" sz="1100" dirty="0">
                <a:solidFill>
                  <a:schemeClr val="bg2"/>
                </a:solidFill>
                <a:latin typeface="+mn-ea"/>
              </a:rPr>
              <a:t>万人。</a:t>
            </a:r>
            <a:endParaRPr lang="en-US" altLang="zh-CN" sz="1100" dirty="0">
              <a:solidFill>
                <a:schemeClr val="bg2"/>
              </a:solidFill>
              <a:latin typeface="+mn-ea"/>
            </a:endParaRPr>
          </a:p>
          <a:p>
            <a:pPr marL="171450" indent="-171450">
              <a:lnSpc>
                <a:spcPct val="130000"/>
              </a:lnSpc>
              <a:buFont typeface="Wingdings" panose="05000000000000000000" pitchFamily="2" charset="2"/>
              <a:buChar char="Ø"/>
            </a:pPr>
            <a:r>
              <a:rPr lang="zh-CN" altLang="en-US" sz="1100" dirty="0">
                <a:solidFill>
                  <a:schemeClr val="bg2"/>
                </a:solidFill>
                <a:latin typeface="+mn-ea"/>
              </a:rPr>
              <a:t>化解这种痛点需要</a:t>
            </a:r>
            <a:r>
              <a:rPr lang="en-US" altLang="zh-CN" sz="1100" dirty="0">
                <a:solidFill>
                  <a:schemeClr val="bg2"/>
                </a:solidFill>
                <a:latin typeface="+mn-ea"/>
              </a:rPr>
              <a:t>HR</a:t>
            </a:r>
            <a:r>
              <a:rPr lang="zh-CN" altLang="en-US" sz="1100" dirty="0">
                <a:solidFill>
                  <a:schemeClr val="bg2"/>
                </a:solidFill>
                <a:latin typeface="+mn-ea"/>
              </a:rPr>
              <a:t>从实际市场人才储备情况进行岗位要求的及时调整，以及从多方面入手扩大对于关键岗位目标人才的触达，这点也与四季度更多企业在猎头渠道反馈增加投入有一定的关联。</a:t>
            </a:r>
            <a:endParaRPr lang="en-US" altLang="zh-CN" sz="1100" dirty="0">
              <a:solidFill>
                <a:schemeClr val="bg2"/>
              </a:solidFill>
              <a:latin typeface="+mn-ea"/>
            </a:endParaRPr>
          </a:p>
          <a:p>
            <a:pPr marL="171450" indent="-171450">
              <a:lnSpc>
                <a:spcPct val="130000"/>
              </a:lnSpc>
              <a:buFont typeface="Wingdings" panose="05000000000000000000" pitchFamily="2" charset="2"/>
              <a:buChar char="Ø"/>
            </a:pPr>
            <a:r>
              <a:rPr lang="zh-CN" altLang="en-US" sz="1100" dirty="0">
                <a:solidFill>
                  <a:schemeClr val="bg2"/>
                </a:solidFill>
                <a:latin typeface="+mn-ea"/>
              </a:rPr>
              <a:t>职位投递量较低也是众多</a:t>
            </a:r>
            <a:r>
              <a:rPr lang="en-US" altLang="zh-CN" sz="1100" dirty="0">
                <a:solidFill>
                  <a:schemeClr val="bg2"/>
                </a:solidFill>
                <a:latin typeface="+mn-ea"/>
              </a:rPr>
              <a:t>HR</a:t>
            </a:r>
            <a:r>
              <a:rPr lang="zh-CN" altLang="en-US" sz="1100" dirty="0">
                <a:solidFill>
                  <a:schemeClr val="bg2"/>
                </a:solidFill>
                <a:latin typeface="+mn-ea"/>
              </a:rPr>
              <a:t>遇到的问题，一方面需要在职位发布方面提升策略，另一方面需要从企业品牌传播角度强化品牌影响，吸引候选人。总之，招聘工作不是简单地通过一次简历筛选就可以确定候选人的过程，需要长期追踪和深入沟通才能吸引到企业合适的人才。</a:t>
            </a:r>
          </a:p>
        </p:txBody>
      </p:sp>
      <p:grpSp>
        <p:nvGrpSpPr>
          <p:cNvPr id="3" name="组合 2">
            <a:extLst>
              <a:ext uri="{FF2B5EF4-FFF2-40B4-BE49-F238E27FC236}">
                <a16:creationId xmlns:a16="http://schemas.microsoft.com/office/drawing/2014/main" id="{0057F8D9-C494-0321-FAED-E2424158BB67}"/>
              </a:ext>
            </a:extLst>
          </p:cNvPr>
          <p:cNvGrpSpPr/>
          <p:nvPr/>
        </p:nvGrpSpPr>
        <p:grpSpPr>
          <a:xfrm>
            <a:off x="423235" y="607725"/>
            <a:ext cx="236371" cy="197496"/>
            <a:chOff x="694190" y="258792"/>
            <a:chExt cx="2318630" cy="479737"/>
          </a:xfrm>
        </p:grpSpPr>
        <p:sp>
          <p:nvSpPr>
            <p:cNvPr id="7" name="矩形 6">
              <a:extLst>
                <a:ext uri="{FF2B5EF4-FFF2-40B4-BE49-F238E27FC236}">
                  <a16:creationId xmlns:a16="http://schemas.microsoft.com/office/drawing/2014/main" id="{B5372A98-7171-E774-0E3D-ED52001E274D}"/>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8" name="矩形 7">
              <a:extLst>
                <a:ext uri="{FF2B5EF4-FFF2-40B4-BE49-F238E27FC236}">
                  <a16:creationId xmlns:a16="http://schemas.microsoft.com/office/drawing/2014/main" id="{74D88A07-55C0-A556-153C-99FAF62AB73D}"/>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9" name="文本框 8">
            <a:extLst>
              <a:ext uri="{FF2B5EF4-FFF2-40B4-BE49-F238E27FC236}">
                <a16:creationId xmlns:a16="http://schemas.microsoft.com/office/drawing/2014/main" id="{5C7F38C4-7D59-77FC-B112-EACF1ECF1998}"/>
              </a:ext>
            </a:extLst>
          </p:cNvPr>
          <p:cNvSpPr txBox="1"/>
          <p:nvPr/>
        </p:nvSpPr>
        <p:spPr>
          <a:xfrm>
            <a:off x="563427" y="6632389"/>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spTree>
    <p:extLst>
      <p:ext uri="{BB962C8B-B14F-4D97-AF65-F5344CB8AC3E}">
        <p14:creationId xmlns:p14="http://schemas.microsoft.com/office/powerpoint/2010/main" val="4065911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463ADE-23EB-4FBE-1E87-6EE4FC0FAB08}"/>
              </a:ext>
            </a:extLst>
          </p:cNvPr>
          <p:cNvSpPr>
            <a:spLocks noGrp="1"/>
          </p:cNvSpPr>
          <p:nvPr>
            <p:ph type="title"/>
          </p:nvPr>
        </p:nvSpPr>
        <p:spPr/>
        <p:txBody>
          <a:bodyPr/>
          <a:lstStyle/>
          <a:p>
            <a:r>
              <a:rPr lang="zh-CN" altLang="en-US" dirty="0"/>
              <a:t>       超四成企业选择跟随型薪酬策略</a:t>
            </a:r>
          </a:p>
        </p:txBody>
      </p:sp>
      <p:sp>
        <p:nvSpPr>
          <p:cNvPr id="4" name="灯片编号占位符 3">
            <a:extLst>
              <a:ext uri="{FF2B5EF4-FFF2-40B4-BE49-F238E27FC236}">
                <a16:creationId xmlns:a16="http://schemas.microsoft.com/office/drawing/2014/main" id="{6C0003E2-A426-FD7B-6842-38137E99356D}"/>
              </a:ext>
            </a:extLst>
          </p:cNvPr>
          <p:cNvSpPr>
            <a:spLocks noGrp="1"/>
          </p:cNvSpPr>
          <p:nvPr>
            <p:ph type="sldNum" sz="quarter" idx="12"/>
          </p:nvPr>
        </p:nvSpPr>
        <p:spPr/>
        <p:txBody>
          <a:bodyPr/>
          <a:lstStyle/>
          <a:p>
            <a:fld id="{5DD3DB80-B894-403A-B48E-6FDC1A72010E}" type="slidenum">
              <a:rPr lang="zh-CN" altLang="en-US" smtClean="0"/>
              <a:pPr/>
              <a:t>33</a:t>
            </a:fld>
            <a:endParaRPr lang="zh-CN" altLang="en-US"/>
          </a:p>
        </p:txBody>
      </p:sp>
      <p:graphicFrame>
        <p:nvGraphicFramePr>
          <p:cNvPr id="6" name="图表 5">
            <a:extLst>
              <a:ext uri="{FF2B5EF4-FFF2-40B4-BE49-F238E27FC236}">
                <a16:creationId xmlns:a16="http://schemas.microsoft.com/office/drawing/2014/main" id="{DE5A6772-7257-58A6-DC48-A989F07364D3}"/>
              </a:ext>
            </a:extLst>
          </p:cNvPr>
          <p:cNvGraphicFramePr>
            <a:graphicFrameLocks/>
          </p:cNvGraphicFramePr>
          <p:nvPr>
            <p:extLst>
              <p:ext uri="{D42A27DB-BD31-4B8C-83A1-F6EECF244321}">
                <p14:modId xmlns:p14="http://schemas.microsoft.com/office/powerpoint/2010/main" val="2129943511"/>
              </p:ext>
            </p:extLst>
          </p:nvPr>
        </p:nvGraphicFramePr>
        <p:xfrm>
          <a:off x="423235" y="4095425"/>
          <a:ext cx="4698478" cy="2403665"/>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05BE706F-3652-4221-F39C-D664148F9440}"/>
              </a:ext>
            </a:extLst>
          </p:cNvPr>
          <p:cNvSpPr txBox="1"/>
          <p:nvPr/>
        </p:nvSpPr>
        <p:spPr>
          <a:xfrm>
            <a:off x="233591" y="1265740"/>
            <a:ext cx="4981347" cy="282968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200" dirty="0">
                <a:latin typeface="+mn-ea"/>
              </a:rPr>
              <a:t>调研显示：超四成企业选择跟随型薪酬策略，选择与</a:t>
            </a:r>
            <a:r>
              <a:rPr lang="zh-CN" altLang="en-US" sz="1200" dirty="0">
                <a:solidFill>
                  <a:schemeClr val="accent2"/>
                </a:solidFill>
                <a:latin typeface="+mn-ea"/>
              </a:rPr>
              <a:t>市场水平相一致</a:t>
            </a:r>
            <a:r>
              <a:rPr lang="zh-CN" altLang="en-US" sz="1200" dirty="0">
                <a:latin typeface="+mn-ea"/>
              </a:rPr>
              <a:t>的薪酬水平，这显示大多数企业在薪酬策略制定时采用与企业实力和借鉴行业水平来考虑人工成本；</a:t>
            </a:r>
            <a:endParaRPr lang="en-US" altLang="zh-CN" sz="1200" dirty="0">
              <a:latin typeface="+mn-ea"/>
            </a:endParaRPr>
          </a:p>
          <a:p>
            <a:pPr marL="285750" indent="-285750">
              <a:lnSpc>
                <a:spcPct val="150000"/>
              </a:lnSpc>
              <a:buFont typeface="Wingdings" panose="05000000000000000000" pitchFamily="2" charset="2"/>
              <a:buChar char="Ø"/>
            </a:pPr>
            <a:r>
              <a:rPr lang="zh-CN" altLang="en-US" sz="1200" dirty="0">
                <a:latin typeface="+mn-ea"/>
              </a:rPr>
              <a:t>超三成企业会根据不同岗位来确定</a:t>
            </a:r>
            <a:r>
              <a:rPr lang="zh-CN" altLang="en-US" sz="1200" dirty="0">
                <a:solidFill>
                  <a:schemeClr val="accent2"/>
                </a:solidFill>
                <a:latin typeface="+mn-ea"/>
              </a:rPr>
              <a:t>不同的薪酬水平</a:t>
            </a:r>
            <a:r>
              <a:rPr lang="zh-CN" altLang="en-US" sz="1200" dirty="0">
                <a:latin typeface="+mn-ea"/>
              </a:rPr>
              <a:t>，这类企业一般属于行业中排名中上游水平，对于企业紧缺人才会采用薪酬吸引的方式，对于普通职位则采用市场水平；</a:t>
            </a:r>
            <a:endParaRPr lang="en-US" altLang="zh-CN" sz="1200" dirty="0">
              <a:latin typeface="+mn-ea"/>
            </a:endParaRPr>
          </a:p>
          <a:p>
            <a:pPr marL="285750" indent="-285750">
              <a:lnSpc>
                <a:spcPct val="150000"/>
              </a:lnSpc>
              <a:buFont typeface="Wingdings" panose="05000000000000000000" pitchFamily="2" charset="2"/>
              <a:buChar char="Ø"/>
            </a:pPr>
            <a:r>
              <a:rPr lang="zh-CN" altLang="en-US" sz="1200" dirty="0">
                <a:latin typeface="+mn-ea"/>
              </a:rPr>
              <a:t>滞后型策略的企业或处于企业生命周期末端，或因行业和企业战略所需，采用</a:t>
            </a:r>
            <a:r>
              <a:rPr lang="zh-CN" altLang="en-US" sz="1200" dirty="0">
                <a:solidFill>
                  <a:schemeClr val="accent2"/>
                </a:solidFill>
                <a:latin typeface="+mn-ea"/>
              </a:rPr>
              <a:t>低于市场水平</a:t>
            </a:r>
            <a:r>
              <a:rPr lang="zh-CN" altLang="en-US" sz="1200" dirty="0">
                <a:latin typeface="+mn-ea"/>
              </a:rPr>
              <a:t>的薪酬；</a:t>
            </a:r>
            <a:endParaRPr lang="en-US" altLang="zh-CN" sz="1200" dirty="0">
              <a:solidFill>
                <a:srgbClr val="FF0000"/>
              </a:solidFill>
              <a:latin typeface="+mn-ea"/>
            </a:endParaRPr>
          </a:p>
          <a:p>
            <a:pPr marL="285750" indent="-285750">
              <a:lnSpc>
                <a:spcPct val="150000"/>
              </a:lnSpc>
              <a:buFont typeface="Wingdings" panose="05000000000000000000" pitchFamily="2" charset="2"/>
              <a:buChar char="Ø"/>
            </a:pPr>
            <a:r>
              <a:rPr lang="zh-CN" altLang="en-US" sz="1200" dirty="0">
                <a:latin typeface="+mn-ea"/>
              </a:rPr>
              <a:t>可以看到近一成企业采用</a:t>
            </a:r>
            <a:r>
              <a:rPr lang="zh-CN" altLang="en-US" sz="1200" dirty="0">
                <a:solidFill>
                  <a:schemeClr val="accent2"/>
                </a:solidFill>
                <a:latin typeface="+mn-ea"/>
              </a:rPr>
              <a:t>超过市场水平</a:t>
            </a:r>
            <a:r>
              <a:rPr lang="zh-CN" altLang="en-US" sz="1200" dirty="0">
                <a:latin typeface="+mn-ea"/>
              </a:rPr>
              <a:t>的薪酬策略，这些企业一般处于行业头部，引领行业发展。</a:t>
            </a:r>
          </a:p>
        </p:txBody>
      </p:sp>
      <p:grpSp>
        <p:nvGrpSpPr>
          <p:cNvPr id="7" name="组合 6">
            <a:extLst>
              <a:ext uri="{FF2B5EF4-FFF2-40B4-BE49-F238E27FC236}">
                <a16:creationId xmlns:a16="http://schemas.microsoft.com/office/drawing/2014/main" id="{C3BEF050-5D5D-1A06-DF7B-55BF08008D31}"/>
              </a:ext>
            </a:extLst>
          </p:cNvPr>
          <p:cNvGrpSpPr/>
          <p:nvPr/>
        </p:nvGrpSpPr>
        <p:grpSpPr>
          <a:xfrm>
            <a:off x="423235" y="607725"/>
            <a:ext cx="236371" cy="197496"/>
            <a:chOff x="694190" y="258792"/>
            <a:chExt cx="2318630" cy="479737"/>
          </a:xfrm>
        </p:grpSpPr>
        <p:sp>
          <p:nvSpPr>
            <p:cNvPr id="8" name="矩形 7">
              <a:extLst>
                <a:ext uri="{FF2B5EF4-FFF2-40B4-BE49-F238E27FC236}">
                  <a16:creationId xmlns:a16="http://schemas.microsoft.com/office/drawing/2014/main" id="{9271AE94-339F-292F-1116-17A1F77534ED}"/>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5FD06970-206B-F5C4-9634-185422ABED60}"/>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3" name="文本框 2">
            <a:extLst>
              <a:ext uri="{FF2B5EF4-FFF2-40B4-BE49-F238E27FC236}">
                <a16:creationId xmlns:a16="http://schemas.microsoft.com/office/drawing/2014/main" id="{551D485E-470E-BEB1-B001-E50F6A7C4E88}"/>
              </a:ext>
            </a:extLst>
          </p:cNvPr>
          <p:cNvSpPr txBox="1"/>
          <p:nvPr/>
        </p:nvSpPr>
        <p:spPr>
          <a:xfrm>
            <a:off x="549713" y="6499090"/>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spTree>
    <p:extLst>
      <p:ext uri="{BB962C8B-B14F-4D97-AF65-F5344CB8AC3E}">
        <p14:creationId xmlns:p14="http://schemas.microsoft.com/office/powerpoint/2010/main" val="517044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06B319-8C82-B5A8-6160-B194C4BAB486}"/>
              </a:ext>
            </a:extLst>
          </p:cNvPr>
          <p:cNvSpPr>
            <a:spLocks noGrp="1"/>
          </p:cNvSpPr>
          <p:nvPr>
            <p:ph type="title"/>
          </p:nvPr>
        </p:nvSpPr>
        <p:spPr/>
        <p:txBody>
          <a:bodyPr/>
          <a:lstStyle/>
          <a:p>
            <a:r>
              <a:rPr lang="zh-CN" altLang="en-US" dirty="0"/>
              <a:t>       四成企业培训预算增加或持平</a:t>
            </a:r>
          </a:p>
        </p:txBody>
      </p:sp>
      <p:sp>
        <p:nvSpPr>
          <p:cNvPr id="4" name="灯片编号占位符 3">
            <a:extLst>
              <a:ext uri="{FF2B5EF4-FFF2-40B4-BE49-F238E27FC236}">
                <a16:creationId xmlns:a16="http://schemas.microsoft.com/office/drawing/2014/main" id="{A5AC229F-4F46-9EE7-E45B-D705D89E0920}"/>
              </a:ext>
            </a:extLst>
          </p:cNvPr>
          <p:cNvSpPr>
            <a:spLocks noGrp="1"/>
          </p:cNvSpPr>
          <p:nvPr>
            <p:ph type="sldNum" sz="quarter" idx="12"/>
          </p:nvPr>
        </p:nvSpPr>
        <p:spPr/>
        <p:txBody>
          <a:bodyPr/>
          <a:lstStyle/>
          <a:p>
            <a:fld id="{5DD3DB80-B894-403A-B48E-6FDC1A72010E}" type="slidenum">
              <a:rPr lang="zh-CN" altLang="en-US" smtClean="0"/>
              <a:pPr/>
              <a:t>34</a:t>
            </a:fld>
            <a:endParaRPr lang="zh-CN" altLang="en-US"/>
          </a:p>
        </p:txBody>
      </p:sp>
      <p:graphicFrame>
        <p:nvGraphicFramePr>
          <p:cNvPr id="5" name="图表 4">
            <a:extLst>
              <a:ext uri="{FF2B5EF4-FFF2-40B4-BE49-F238E27FC236}">
                <a16:creationId xmlns:a16="http://schemas.microsoft.com/office/drawing/2014/main" id="{B9D8AAC2-412E-62EE-AD86-0B60F81E5386}"/>
              </a:ext>
            </a:extLst>
          </p:cNvPr>
          <p:cNvGraphicFramePr>
            <a:graphicFrameLocks/>
          </p:cNvGraphicFramePr>
          <p:nvPr>
            <p:extLst>
              <p:ext uri="{D42A27DB-BD31-4B8C-83A1-F6EECF244321}">
                <p14:modId xmlns:p14="http://schemas.microsoft.com/office/powerpoint/2010/main" val="2159827445"/>
              </p:ext>
            </p:extLst>
          </p:nvPr>
        </p:nvGraphicFramePr>
        <p:xfrm>
          <a:off x="374712" y="400577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a:extLst>
              <a:ext uri="{FF2B5EF4-FFF2-40B4-BE49-F238E27FC236}">
                <a16:creationId xmlns:a16="http://schemas.microsoft.com/office/drawing/2014/main" id="{B560C230-7B74-AD6B-DAD3-3A908044F351}"/>
              </a:ext>
            </a:extLst>
          </p:cNvPr>
          <p:cNvSpPr txBox="1"/>
          <p:nvPr/>
        </p:nvSpPr>
        <p:spPr>
          <a:xfrm>
            <a:off x="476250" y="1244600"/>
            <a:ext cx="4572000" cy="2552686"/>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200" dirty="0">
                <a:latin typeface="+mn-ea"/>
              </a:rPr>
              <a:t>企业要实现可持续和稳定发展，在培训方面的支出是必不可少，可以为企业稳定军心，提升员工幸福感，带来整体人员素质的提升，同时也能助力企业业务的持续开拓，通过调研发现超四成企业将在四季度加大培训预算，从容助力企业的业务提升；</a:t>
            </a:r>
            <a:endParaRPr lang="en-US" altLang="zh-CN" sz="1200" dirty="0">
              <a:latin typeface="+mn-ea"/>
            </a:endParaRPr>
          </a:p>
          <a:p>
            <a:pPr marL="171450" indent="-171450">
              <a:lnSpc>
                <a:spcPct val="150000"/>
              </a:lnSpc>
              <a:buFont typeface="Arial" panose="020B0604020202020204" pitchFamily="34" charset="0"/>
              <a:buChar char="•"/>
            </a:pPr>
            <a:r>
              <a:rPr lang="zh-CN" altLang="en-US" sz="1200" dirty="0">
                <a:latin typeface="+mn-ea"/>
              </a:rPr>
              <a:t>同时也看到三成多企业将根据业务开展需要来安排培训，这类企业</a:t>
            </a:r>
            <a:r>
              <a:rPr lang="en-US" altLang="zh-CN" sz="1200" dirty="0">
                <a:latin typeface="+mn-ea"/>
              </a:rPr>
              <a:t>HR</a:t>
            </a:r>
            <a:r>
              <a:rPr lang="zh-CN" altLang="en-US" sz="1200" dirty="0">
                <a:latin typeface="+mn-ea"/>
              </a:rPr>
              <a:t>可以根据企业的战略业务需要和员工能力提升需要开展相关的培训工作，一方面可以提升企业整体的人力资本，同时也能稳定员工工作状态，提升员工忠诚，可以通过增加专项培训来提升关键人才的业务能力。</a:t>
            </a:r>
          </a:p>
        </p:txBody>
      </p:sp>
      <p:grpSp>
        <p:nvGrpSpPr>
          <p:cNvPr id="7" name="组合 6">
            <a:extLst>
              <a:ext uri="{FF2B5EF4-FFF2-40B4-BE49-F238E27FC236}">
                <a16:creationId xmlns:a16="http://schemas.microsoft.com/office/drawing/2014/main" id="{AD7B3FB7-58B2-33FE-247C-7A4CD29D97C3}"/>
              </a:ext>
            </a:extLst>
          </p:cNvPr>
          <p:cNvGrpSpPr/>
          <p:nvPr/>
        </p:nvGrpSpPr>
        <p:grpSpPr>
          <a:xfrm>
            <a:off x="423235" y="607725"/>
            <a:ext cx="236371" cy="197496"/>
            <a:chOff x="694190" y="258792"/>
            <a:chExt cx="2318630" cy="479737"/>
          </a:xfrm>
        </p:grpSpPr>
        <p:sp>
          <p:nvSpPr>
            <p:cNvPr id="8" name="矩形 7">
              <a:extLst>
                <a:ext uri="{FF2B5EF4-FFF2-40B4-BE49-F238E27FC236}">
                  <a16:creationId xmlns:a16="http://schemas.microsoft.com/office/drawing/2014/main" id="{0A1D0188-4737-B070-CFE9-6D8C5A4C1669}"/>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3B435DC1-E3E3-65AA-69BA-58FEE830B9A3}"/>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3" name="文本框 2">
            <a:extLst>
              <a:ext uri="{FF2B5EF4-FFF2-40B4-BE49-F238E27FC236}">
                <a16:creationId xmlns:a16="http://schemas.microsoft.com/office/drawing/2014/main" id="{508124FB-FBB6-8029-5F46-B932C7B0D39C}"/>
              </a:ext>
            </a:extLst>
          </p:cNvPr>
          <p:cNvSpPr txBox="1"/>
          <p:nvPr/>
        </p:nvSpPr>
        <p:spPr>
          <a:xfrm>
            <a:off x="729486" y="6647372"/>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spTree>
    <p:extLst>
      <p:ext uri="{BB962C8B-B14F-4D97-AF65-F5344CB8AC3E}">
        <p14:creationId xmlns:p14="http://schemas.microsoft.com/office/powerpoint/2010/main" val="528929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3E6BA6-5C82-C63D-69C0-B4F2C1CA990B}"/>
              </a:ext>
            </a:extLst>
          </p:cNvPr>
          <p:cNvSpPr>
            <a:spLocks noGrp="1"/>
          </p:cNvSpPr>
          <p:nvPr>
            <p:ph type="title"/>
          </p:nvPr>
        </p:nvSpPr>
        <p:spPr/>
        <p:txBody>
          <a:bodyPr/>
          <a:lstStyle/>
          <a:p>
            <a:r>
              <a:rPr lang="zh-CN" altLang="en-US" dirty="0"/>
              <a:t>       专业技术能力成为企业最为关注的员工能力</a:t>
            </a:r>
          </a:p>
        </p:txBody>
      </p:sp>
      <p:sp>
        <p:nvSpPr>
          <p:cNvPr id="4" name="灯片编号占位符 3">
            <a:extLst>
              <a:ext uri="{FF2B5EF4-FFF2-40B4-BE49-F238E27FC236}">
                <a16:creationId xmlns:a16="http://schemas.microsoft.com/office/drawing/2014/main" id="{5661E1E8-8C23-D9D9-14EA-B0F76C857F85}"/>
              </a:ext>
            </a:extLst>
          </p:cNvPr>
          <p:cNvSpPr>
            <a:spLocks noGrp="1"/>
          </p:cNvSpPr>
          <p:nvPr>
            <p:ph type="sldNum" sz="quarter" idx="12"/>
          </p:nvPr>
        </p:nvSpPr>
        <p:spPr/>
        <p:txBody>
          <a:bodyPr/>
          <a:lstStyle/>
          <a:p>
            <a:fld id="{5DD3DB80-B894-403A-B48E-6FDC1A72010E}" type="slidenum">
              <a:rPr lang="zh-CN" altLang="en-US" smtClean="0"/>
              <a:pPr/>
              <a:t>35</a:t>
            </a:fld>
            <a:endParaRPr lang="zh-CN" altLang="en-US"/>
          </a:p>
        </p:txBody>
      </p:sp>
      <p:graphicFrame>
        <p:nvGraphicFramePr>
          <p:cNvPr id="5" name="图表 4">
            <a:extLst>
              <a:ext uri="{FF2B5EF4-FFF2-40B4-BE49-F238E27FC236}">
                <a16:creationId xmlns:a16="http://schemas.microsoft.com/office/drawing/2014/main" id="{5B1E9387-3D06-4A45-728B-E05CDEA052D0}"/>
              </a:ext>
            </a:extLst>
          </p:cNvPr>
          <p:cNvGraphicFramePr>
            <a:graphicFrameLocks/>
          </p:cNvGraphicFramePr>
          <p:nvPr>
            <p:extLst>
              <p:ext uri="{D42A27DB-BD31-4B8C-83A1-F6EECF244321}">
                <p14:modId xmlns:p14="http://schemas.microsoft.com/office/powerpoint/2010/main" val="3120112273"/>
              </p:ext>
            </p:extLst>
          </p:nvPr>
        </p:nvGraphicFramePr>
        <p:xfrm>
          <a:off x="423235" y="350345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a:extLst>
              <a:ext uri="{FF2B5EF4-FFF2-40B4-BE49-F238E27FC236}">
                <a16:creationId xmlns:a16="http://schemas.microsoft.com/office/drawing/2014/main" id="{2122BE81-FB8F-75AD-8E8B-96A74E48DE93}"/>
              </a:ext>
            </a:extLst>
          </p:cNvPr>
          <p:cNvSpPr txBox="1"/>
          <p:nvPr/>
        </p:nvSpPr>
        <p:spPr>
          <a:xfrm>
            <a:off x="527050" y="1355828"/>
            <a:ext cx="4121150" cy="1883272"/>
          </a:xfrm>
          <a:prstGeom prst="rect">
            <a:avLst/>
          </a:prstGeom>
          <a:noFill/>
        </p:spPr>
        <p:txBody>
          <a:bodyPr wrap="square" rtlCol="0">
            <a:spAutoFit/>
          </a:bodyPr>
          <a:lstStyle/>
          <a:p>
            <a:pPr>
              <a:lnSpc>
                <a:spcPct val="200000"/>
              </a:lnSpc>
            </a:pPr>
            <a:r>
              <a:rPr lang="zh-CN" altLang="en-US" sz="1200" dirty="0">
                <a:latin typeface="+mn-ea"/>
              </a:rPr>
              <a:t>调研显示，近半数企业将重点投资员工专业技术能力的提升，显示出企业对核心业务发展的重视；公司文化、领导力提升和整体管理能力的提升是企业较为关注的方向，企业</a:t>
            </a:r>
            <a:r>
              <a:rPr lang="en-US" altLang="zh-CN" sz="1200" dirty="0">
                <a:latin typeface="+mn-ea"/>
              </a:rPr>
              <a:t>HR</a:t>
            </a:r>
            <a:r>
              <a:rPr lang="zh-CN" altLang="en-US" sz="1200" dirty="0">
                <a:latin typeface="+mn-ea"/>
              </a:rPr>
              <a:t>可以结合行业发展方向和公司业务开展来选择适配的能力提升项目，为企业发展储备相关的人才和能力。</a:t>
            </a:r>
          </a:p>
        </p:txBody>
      </p:sp>
      <p:grpSp>
        <p:nvGrpSpPr>
          <p:cNvPr id="3" name="组合 2">
            <a:extLst>
              <a:ext uri="{FF2B5EF4-FFF2-40B4-BE49-F238E27FC236}">
                <a16:creationId xmlns:a16="http://schemas.microsoft.com/office/drawing/2014/main" id="{C85A987A-D35A-3A6E-BC66-59DDE348732F}"/>
              </a:ext>
            </a:extLst>
          </p:cNvPr>
          <p:cNvGrpSpPr/>
          <p:nvPr/>
        </p:nvGrpSpPr>
        <p:grpSpPr>
          <a:xfrm>
            <a:off x="423235" y="607725"/>
            <a:ext cx="236371" cy="197496"/>
            <a:chOff x="694190" y="258792"/>
            <a:chExt cx="2318630" cy="479737"/>
          </a:xfrm>
        </p:grpSpPr>
        <p:sp>
          <p:nvSpPr>
            <p:cNvPr id="7" name="矩形 6">
              <a:extLst>
                <a:ext uri="{FF2B5EF4-FFF2-40B4-BE49-F238E27FC236}">
                  <a16:creationId xmlns:a16="http://schemas.microsoft.com/office/drawing/2014/main" id="{6535CD61-5075-DD2B-E11C-08C790C0A28F}"/>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8" name="矩形 7">
              <a:extLst>
                <a:ext uri="{FF2B5EF4-FFF2-40B4-BE49-F238E27FC236}">
                  <a16:creationId xmlns:a16="http://schemas.microsoft.com/office/drawing/2014/main" id="{261C3897-D216-CC10-986F-3A1EE1B7F7D9}"/>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9" name="文本框 8">
            <a:extLst>
              <a:ext uri="{FF2B5EF4-FFF2-40B4-BE49-F238E27FC236}">
                <a16:creationId xmlns:a16="http://schemas.microsoft.com/office/drawing/2014/main" id="{72EC1E49-54BE-A2E3-544F-95CAB5916111}"/>
              </a:ext>
            </a:extLst>
          </p:cNvPr>
          <p:cNvSpPr txBox="1"/>
          <p:nvPr/>
        </p:nvSpPr>
        <p:spPr>
          <a:xfrm>
            <a:off x="977178" y="6145060"/>
            <a:ext cx="1100690" cy="203197"/>
          </a:xfrm>
          <a:prstGeom prst="rect">
            <a:avLst/>
          </a:prstGeom>
          <a:noFill/>
        </p:spPr>
        <p:txBody>
          <a:bodyPr wrap="square" rtlCol="0">
            <a:spAutoFit/>
          </a:bodyPr>
          <a:lstStyle/>
          <a:p>
            <a:pPr>
              <a:lnSpc>
                <a:spcPct val="130000"/>
              </a:lnSpc>
            </a:pPr>
            <a:r>
              <a:rPr lang="zh-CN" altLang="en-US" sz="600" dirty="0">
                <a:cs typeface="+mn-ea"/>
                <a:sym typeface="+mn-lt"/>
              </a:rPr>
              <a:t>数据来源：猎聘调研数据</a:t>
            </a:r>
          </a:p>
        </p:txBody>
      </p:sp>
    </p:spTree>
    <p:extLst>
      <p:ext uri="{BB962C8B-B14F-4D97-AF65-F5344CB8AC3E}">
        <p14:creationId xmlns:p14="http://schemas.microsoft.com/office/powerpoint/2010/main" val="3617214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3797410" y="7391501"/>
            <a:ext cx="1209794" cy="381691"/>
          </a:xfrm>
        </p:spPr>
        <p:txBody>
          <a:bodyPr/>
          <a:lstStyle/>
          <a:p>
            <a:fld id="{5DD3DB80-B894-403A-B48E-6FDC1A72010E}" type="slidenum">
              <a:rPr lang="zh-CN" altLang="en-US" smtClean="0">
                <a:ea typeface="+mn-ea"/>
                <a:cs typeface="+mn-ea"/>
                <a:sym typeface="+mn-lt"/>
              </a:rPr>
              <a:t>36</a:t>
            </a:fld>
            <a:endParaRPr lang="zh-CN" altLang="en-US">
              <a:ea typeface="+mn-ea"/>
              <a:cs typeface="+mn-ea"/>
              <a:sym typeface="+mn-lt"/>
            </a:endParaRPr>
          </a:p>
        </p:txBody>
      </p:sp>
      <p:grpSp>
        <p:nvGrpSpPr>
          <p:cNvPr id="39" name="组合 38"/>
          <p:cNvGrpSpPr/>
          <p:nvPr/>
        </p:nvGrpSpPr>
        <p:grpSpPr>
          <a:xfrm>
            <a:off x="342075" y="566382"/>
            <a:ext cx="4457060" cy="337185"/>
            <a:chOff x="416720" y="413766"/>
            <a:chExt cx="4457060" cy="337185"/>
          </a:xfrm>
        </p:grpSpPr>
        <p:grpSp>
          <p:nvGrpSpPr>
            <p:cNvPr id="51" name="组合 50"/>
            <p:cNvGrpSpPr/>
            <p:nvPr/>
          </p:nvGrpSpPr>
          <p:grpSpPr>
            <a:xfrm>
              <a:off x="416720" y="484295"/>
              <a:ext cx="236371" cy="197496"/>
              <a:chOff x="694190" y="258792"/>
              <a:chExt cx="2318630" cy="479737"/>
            </a:xfrm>
          </p:grpSpPr>
          <p:sp>
            <p:nvSpPr>
              <p:cNvPr id="64" name="矩形 63"/>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66" name="矩形 65"/>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72" name="文本框 11"/>
            <p:cNvSpPr txBox="1"/>
            <p:nvPr/>
          </p:nvSpPr>
          <p:spPr>
            <a:xfrm>
              <a:off x="775324" y="413766"/>
              <a:ext cx="4098456" cy="337185"/>
            </a:xfrm>
            <a:prstGeom prst="rect">
              <a:avLst/>
            </a:prstGeom>
            <a:noFill/>
          </p:spPr>
          <p:txBody>
            <a:bodyPr wrap="square" rtlCol="0">
              <a:spAutoFit/>
            </a:bodyPr>
            <a:lstStyle/>
            <a:p>
              <a:r>
                <a:rPr lang="zh-CN" altLang="en-US" sz="1600" b="1" dirty="0">
                  <a:cs typeface="+mn-ea"/>
                  <a:sym typeface="+mn-lt"/>
                </a:rPr>
                <a:t>猎聘升级为多元科技集团</a:t>
              </a:r>
            </a:p>
          </p:txBody>
        </p:sp>
      </p:grpSp>
      <p:sp>
        <p:nvSpPr>
          <p:cNvPr id="73" name="文本框 72"/>
          <p:cNvSpPr txBox="1"/>
          <p:nvPr/>
        </p:nvSpPr>
        <p:spPr>
          <a:xfrm>
            <a:off x="342265" y="960755"/>
            <a:ext cx="4592320" cy="1692771"/>
          </a:xfrm>
          <a:prstGeom prst="rect">
            <a:avLst/>
          </a:prstGeom>
          <a:noFill/>
        </p:spPr>
        <p:txBody>
          <a:bodyPr wrap="square" rtlCol="0" anchor="t">
            <a:spAutoFit/>
          </a:bodyPr>
          <a:lstStyle/>
          <a:p>
            <a:pPr marL="171450" indent="-171450" algn="just">
              <a:lnSpc>
                <a:spcPct val="130000"/>
              </a:lnSpc>
              <a:buFont typeface="Arial" panose="020B0604020202020204" pitchFamily="34" charset="0"/>
              <a:buChar char="•"/>
            </a:pPr>
            <a:r>
              <a:rPr lang="zh-CN" altLang="en-US" sz="1000" dirty="0">
                <a:cs typeface="+mn-ea"/>
                <a:sym typeface="+mn-lt"/>
              </a:rPr>
              <a:t>猎聘从中高端招聘向上覆盖至高端招聘，向下覆盖至大众招聘、校园招聘，其中包括国际高端猎头公司CGL、中高端招聘平台猎聘、校园招聘业务猎聘校园等品牌；横向则开辟新疆土，分别在B端和C端布局，在C端有简历修改、面试辅导、生涯咨询等个性化职业辅导服务；B端则包括勋厚人力、乐班班等人力资源服务以及多面、问卷星等SaaS工具产品。</a:t>
            </a:r>
          </a:p>
          <a:p>
            <a:pPr marL="171450" indent="-171450" algn="just">
              <a:lnSpc>
                <a:spcPct val="130000"/>
              </a:lnSpc>
              <a:buFont typeface="Arial" panose="020B0604020202020204" pitchFamily="34" charset="0"/>
              <a:buChar char="•"/>
            </a:pPr>
            <a:r>
              <a:rPr lang="zh-CN" altLang="en-US" sz="1000" dirty="0">
                <a:cs typeface="+mn-ea"/>
                <a:sym typeface="+mn-lt"/>
              </a:rPr>
              <a:t>随着疫情防控常态化，企业对于在线招聘、视频面试、线上培训、在线测评、灵活用工、直播招聘等无接触服务方式的需求持续增长。猎聘顺势而为，布局了多样化的产品和服务，全力支持客户完成人才升级和组织升级。</a:t>
            </a:r>
          </a:p>
        </p:txBody>
      </p:sp>
      <p:grpSp>
        <p:nvGrpSpPr>
          <p:cNvPr id="147" name="组合 146"/>
          <p:cNvGrpSpPr/>
          <p:nvPr/>
        </p:nvGrpSpPr>
        <p:grpSpPr>
          <a:xfrm>
            <a:off x="123780" y="2844162"/>
            <a:ext cx="5029289" cy="3539205"/>
            <a:chOff x="583537" y="720821"/>
            <a:chExt cx="9265247" cy="5809261"/>
          </a:xfrm>
        </p:grpSpPr>
        <p:sp>
          <p:nvSpPr>
            <p:cNvPr id="148" name="圆角矩形 147">
              <a:extLst>
                <a:ext uri="{FF2B5EF4-FFF2-40B4-BE49-F238E27FC236}">
                  <a16:creationId xmlns:a16="http://schemas.microsoft.com/office/drawing/2014/main" id="{51459ADB-F9CE-F749-9275-CD0AA04AEA49}"/>
                </a:ext>
              </a:extLst>
            </p:cNvPr>
            <p:cNvSpPr/>
            <p:nvPr/>
          </p:nvSpPr>
          <p:spPr bwMode="auto">
            <a:xfrm>
              <a:off x="1912654" y="3275007"/>
              <a:ext cx="7895444" cy="1928812"/>
            </a:xfrm>
            <a:prstGeom prst="roundRect">
              <a:avLst/>
            </a:prstGeom>
            <a:solidFill>
              <a:schemeClr val="bg1">
                <a:lumMod val="75000"/>
              </a:schemeClr>
            </a:solidFill>
            <a:ln>
              <a:noFill/>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49" name="圆角矩形 148">
              <a:extLst>
                <a:ext uri="{FF2B5EF4-FFF2-40B4-BE49-F238E27FC236}">
                  <a16:creationId xmlns:a16="http://schemas.microsoft.com/office/drawing/2014/main" id="{51459ADB-F9CE-F749-9275-CD0AA04AEA49}"/>
                </a:ext>
              </a:extLst>
            </p:cNvPr>
            <p:cNvSpPr/>
            <p:nvPr/>
          </p:nvSpPr>
          <p:spPr bwMode="auto">
            <a:xfrm>
              <a:off x="1953340" y="2310234"/>
              <a:ext cx="7895444" cy="710026"/>
            </a:xfrm>
            <a:prstGeom prst="roundRect">
              <a:avLst/>
            </a:prstGeom>
            <a:solidFill>
              <a:schemeClr val="bg1">
                <a:lumMod val="75000"/>
              </a:schemeClr>
            </a:solidFill>
            <a:ln>
              <a:noFill/>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50" name="内容占位符 2">
              <a:extLst>
                <a:ext uri="{FF2B5EF4-FFF2-40B4-BE49-F238E27FC236}">
                  <a16:creationId xmlns:a16="http://schemas.microsoft.com/office/drawing/2014/main" id="{364A6965-5916-1446-8906-5979642A80F1}"/>
                </a:ext>
              </a:extLst>
            </p:cNvPr>
            <p:cNvSpPr txBox="1">
              <a:spLocks/>
            </p:cNvSpPr>
            <p:nvPr/>
          </p:nvSpPr>
          <p:spPr>
            <a:xfrm>
              <a:off x="1775159" y="720821"/>
              <a:ext cx="7294042" cy="56762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方正兰亭黑简体" panose="020000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1200" b="1" i="0" u="none" strike="noStrike" kern="1200" cap="none" spc="0" normalizeH="0" baseline="0" noProof="0" dirty="0">
                  <a:ln>
                    <a:noFill/>
                  </a:ln>
                  <a:solidFill>
                    <a:srgbClr val="FF5500"/>
                  </a:solidFill>
                  <a:effectLst/>
                  <a:uLnTx/>
                  <a:uFillTx/>
                  <a:latin typeface="方正兰亭准黑简体" panose="02000000000000000000" pitchFamily="2" charset="-122"/>
                  <a:cs typeface="+mn-ea"/>
                  <a:sym typeface="+mn-lt"/>
                </a:rPr>
                <a:t>布局人力资源产业链，提供一体化人才解决方案</a:t>
              </a:r>
            </a:p>
          </p:txBody>
        </p:sp>
        <p:cxnSp>
          <p:nvCxnSpPr>
            <p:cNvPr id="151" name="直线连接符 5">
              <a:extLst>
                <a:ext uri="{FF2B5EF4-FFF2-40B4-BE49-F238E27FC236}">
                  <a16:creationId xmlns:a16="http://schemas.microsoft.com/office/drawing/2014/main" id="{18B4A581-43BC-054C-B9F4-ACB9697E3343}"/>
                </a:ext>
              </a:extLst>
            </p:cNvPr>
            <p:cNvCxnSpPr>
              <a:cxnSpLocks/>
            </p:cNvCxnSpPr>
            <p:nvPr/>
          </p:nvCxnSpPr>
          <p:spPr>
            <a:xfrm>
              <a:off x="1195862" y="2077551"/>
              <a:ext cx="0" cy="331071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2" name="圆角矩形 151">
              <a:extLst>
                <a:ext uri="{FF2B5EF4-FFF2-40B4-BE49-F238E27FC236}">
                  <a16:creationId xmlns:a16="http://schemas.microsoft.com/office/drawing/2014/main" id="{880CC2D6-2091-384C-84CF-6A7EEC8F5CAB}"/>
                </a:ext>
              </a:extLst>
            </p:cNvPr>
            <p:cNvSpPr/>
            <p:nvPr/>
          </p:nvSpPr>
          <p:spPr bwMode="auto">
            <a:xfrm>
              <a:off x="1953340" y="6050254"/>
              <a:ext cx="7895444" cy="479828"/>
            </a:xfrm>
            <a:prstGeom prst="roundRect">
              <a:avLst/>
            </a:prstGeom>
            <a:solidFill>
              <a:schemeClr val="tx1">
                <a:lumMod val="65000"/>
                <a:lumOff val="35000"/>
              </a:schemeClr>
            </a:solidFill>
            <a:ln>
              <a:noFill/>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white"/>
                  </a:solidFill>
                  <a:effectLst/>
                  <a:uLnTx/>
                  <a:uFillTx/>
                  <a:cs typeface="+mn-ea"/>
                  <a:sym typeface="+mn-lt"/>
                </a:rPr>
                <a:t>基于</a:t>
              </a:r>
              <a:r>
                <a:rPr kumimoji="0" lang="en-US" altLang="zh-CN" sz="900" b="0" i="0" u="none" strike="noStrike" kern="1200" cap="none" spc="0" normalizeH="0" baseline="0" noProof="0" dirty="0">
                  <a:ln>
                    <a:noFill/>
                  </a:ln>
                  <a:solidFill>
                    <a:prstClr val="white"/>
                  </a:solidFill>
                  <a:effectLst/>
                  <a:uLnTx/>
                  <a:uFillTx/>
                  <a:cs typeface="+mn-ea"/>
                  <a:sym typeface="+mn-lt"/>
                </a:rPr>
                <a:t>7690</a:t>
              </a:r>
              <a:r>
                <a:rPr kumimoji="0" lang="zh-CN" altLang="en-US" sz="900" b="0" i="0" u="none" strike="noStrike" kern="1200" cap="none" spc="0" normalizeH="0" baseline="0" noProof="0" dirty="0">
                  <a:ln>
                    <a:noFill/>
                  </a:ln>
                  <a:solidFill>
                    <a:prstClr val="white"/>
                  </a:solidFill>
                  <a:effectLst/>
                  <a:uLnTx/>
                  <a:uFillTx/>
                  <a:cs typeface="+mn-ea"/>
                  <a:sym typeface="+mn-lt"/>
                </a:rPr>
                <a:t>万</a:t>
              </a:r>
              <a:r>
                <a:rPr kumimoji="0" lang="en-US" altLang="zh-CN" sz="900" b="0" i="0" u="none" strike="noStrike" kern="1200" cap="none" spc="0" normalizeH="0" baseline="0" noProof="0" dirty="0">
                  <a:ln>
                    <a:noFill/>
                  </a:ln>
                  <a:solidFill>
                    <a:prstClr val="white"/>
                  </a:solidFill>
                  <a:effectLst/>
                  <a:uLnTx/>
                  <a:uFillTx/>
                  <a:cs typeface="+mn-ea"/>
                  <a:sym typeface="+mn-lt"/>
                </a:rPr>
                <a:t>+</a:t>
              </a:r>
              <a:r>
                <a:rPr kumimoji="0" lang="zh-CN" altLang="en-US" sz="900" b="0" i="0" u="none" strike="noStrike" kern="1200" cap="none" spc="0" normalizeH="0" baseline="0" noProof="0" dirty="0">
                  <a:ln>
                    <a:noFill/>
                  </a:ln>
                  <a:solidFill>
                    <a:prstClr val="white"/>
                  </a:solidFill>
                  <a:effectLst/>
                  <a:uLnTx/>
                  <a:uFillTx/>
                  <a:cs typeface="+mn-ea"/>
                  <a:sym typeface="+mn-lt"/>
                </a:rPr>
                <a:t>精英人才</a:t>
              </a:r>
              <a:r>
                <a:rPr lang="zh-CN" altLang="en-US" sz="900" dirty="0">
                  <a:solidFill>
                    <a:prstClr val="white"/>
                  </a:solidFill>
                  <a:cs typeface="+mn-ea"/>
                  <a:sym typeface="+mn-lt"/>
                </a:rPr>
                <a:t>、</a:t>
              </a:r>
              <a:r>
                <a:rPr lang="en-US" altLang="zh-CN" sz="900" dirty="0">
                  <a:solidFill>
                    <a:prstClr val="white"/>
                  </a:solidFill>
                  <a:cs typeface="+mn-ea"/>
                  <a:sym typeface="+mn-lt"/>
                </a:rPr>
                <a:t>104.5</a:t>
              </a:r>
              <a:r>
                <a:rPr lang="zh-CN" altLang="en-US" sz="900" dirty="0">
                  <a:solidFill>
                    <a:prstClr val="white"/>
                  </a:solidFill>
                  <a:cs typeface="+mn-ea"/>
                  <a:sym typeface="+mn-lt"/>
                </a:rPr>
                <a:t>万</a:t>
              </a:r>
              <a:r>
                <a:rPr lang="en-US" altLang="zh-CN" sz="900" dirty="0">
                  <a:solidFill>
                    <a:prstClr val="white"/>
                  </a:solidFill>
                  <a:cs typeface="+mn-ea"/>
                  <a:sym typeface="+mn-lt"/>
                </a:rPr>
                <a:t>+</a:t>
              </a:r>
              <a:r>
                <a:rPr lang="zh-CN" altLang="en-US" sz="900" dirty="0">
                  <a:solidFill>
                    <a:prstClr val="white"/>
                  </a:solidFill>
                  <a:cs typeface="+mn-ea"/>
                  <a:sym typeface="+mn-lt"/>
                </a:rPr>
                <a:t>验证企业用户和</a:t>
              </a:r>
              <a:r>
                <a:rPr kumimoji="0" lang="en-US" altLang="zh-CN" sz="900" b="0" i="0" u="none" strike="noStrike" kern="1200" cap="none" spc="0" normalizeH="0" baseline="0" noProof="0" dirty="0">
                  <a:ln>
                    <a:noFill/>
                  </a:ln>
                  <a:solidFill>
                    <a:prstClr val="white"/>
                  </a:solidFill>
                  <a:effectLst/>
                  <a:uLnTx/>
                  <a:uFillTx/>
                  <a:cs typeface="+mn-ea"/>
                  <a:sym typeface="+mn-lt"/>
                </a:rPr>
                <a:t>20</a:t>
              </a:r>
              <a:r>
                <a:rPr lang="en-US" altLang="zh-CN" sz="900" dirty="0">
                  <a:solidFill>
                    <a:prstClr val="white"/>
                  </a:solidFill>
                  <a:cs typeface="+mn-ea"/>
                  <a:sym typeface="+mn-lt"/>
                </a:rPr>
                <a:t>.5</a:t>
              </a:r>
              <a:r>
                <a:rPr kumimoji="0" lang="zh-CN" altLang="en-US" sz="900" b="0" i="0" u="none" strike="noStrike" kern="1200" cap="none" spc="0" normalizeH="0" baseline="0" noProof="0" dirty="0">
                  <a:ln>
                    <a:noFill/>
                  </a:ln>
                  <a:solidFill>
                    <a:prstClr val="white"/>
                  </a:solidFill>
                  <a:effectLst/>
                  <a:uLnTx/>
                  <a:uFillTx/>
                  <a:cs typeface="+mn-ea"/>
                  <a:sym typeface="+mn-lt"/>
                </a:rPr>
                <a:t>万</a:t>
              </a:r>
              <a:r>
                <a:rPr kumimoji="0" lang="en-US" altLang="zh-CN" sz="900" b="0" i="0" u="none" strike="noStrike" kern="1200" cap="none" spc="0" normalizeH="0" baseline="0" noProof="0" dirty="0">
                  <a:ln>
                    <a:noFill/>
                  </a:ln>
                  <a:solidFill>
                    <a:prstClr val="white"/>
                  </a:solidFill>
                  <a:effectLst/>
                  <a:uLnTx/>
                  <a:uFillTx/>
                  <a:cs typeface="+mn-ea"/>
                  <a:sym typeface="+mn-lt"/>
                </a:rPr>
                <a:t>+</a:t>
              </a:r>
              <a:r>
                <a:rPr kumimoji="0" lang="zh-CN" altLang="en-US" sz="900" b="0" i="0" u="none" strike="noStrike" kern="1200" cap="none" spc="0" normalizeH="0" baseline="0" noProof="0" dirty="0">
                  <a:ln>
                    <a:noFill/>
                  </a:ln>
                  <a:solidFill>
                    <a:prstClr val="white"/>
                  </a:solidFill>
                  <a:effectLst/>
                  <a:uLnTx/>
                  <a:uFillTx/>
                  <a:cs typeface="+mn-ea"/>
                  <a:sym typeface="+mn-lt"/>
                </a:rPr>
                <a:t>猎头的</a:t>
              </a:r>
              <a:r>
                <a:rPr kumimoji="0" lang="en-US" altLang="zh-CN" sz="900" b="0" i="0" u="none" strike="noStrike" kern="1200" cap="none" spc="0" normalizeH="0" baseline="0" noProof="0" dirty="0">
                  <a:ln>
                    <a:noFill/>
                  </a:ln>
                  <a:solidFill>
                    <a:prstClr val="white"/>
                  </a:solidFill>
                  <a:effectLst/>
                  <a:uLnTx/>
                  <a:uFillTx/>
                  <a:cs typeface="+mn-ea"/>
                  <a:sym typeface="+mn-lt"/>
                </a:rPr>
                <a:t>【</a:t>
              </a:r>
              <a:r>
                <a:rPr kumimoji="0" lang="zh-CN" altLang="en-US" sz="900" b="0" i="0" u="none" strike="noStrike" kern="1200" cap="none" spc="0" normalizeH="0" baseline="0" noProof="0" dirty="0">
                  <a:ln>
                    <a:noFill/>
                  </a:ln>
                  <a:solidFill>
                    <a:prstClr val="white"/>
                  </a:solidFill>
                  <a:effectLst/>
                  <a:uLnTx/>
                  <a:uFillTx/>
                  <a:cs typeface="+mn-ea"/>
                  <a:sym typeface="+mn-lt"/>
                </a:rPr>
                <a:t>大数据平台</a:t>
              </a:r>
              <a:r>
                <a:rPr kumimoji="0" lang="en-US" altLang="zh-CN" sz="900" b="0" i="0" u="none" strike="noStrike" kern="1200" cap="none" spc="0" normalizeH="0" baseline="0" noProof="0" dirty="0">
                  <a:ln>
                    <a:noFill/>
                  </a:ln>
                  <a:solidFill>
                    <a:prstClr val="white"/>
                  </a:solidFill>
                  <a:effectLst/>
                  <a:uLnTx/>
                  <a:uFillTx/>
                  <a:cs typeface="+mn-ea"/>
                  <a:sym typeface="+mn-lt"/>
                </a:rPr>
                <a:t>】|【</a:t>
              </a:r>
              <a:r>
                <a:rPr kumimoji="0" lang="zh-CN" altLang="en-US" sz="900" b="0" i="0" u="none" strike="noStrike" kern="1200" cap="none" spc="0" normalizeH="0" baseline="0" noProof="0" dirty="0">
                  <a:ln>
                    <a:noFill/>
                  </a:ln>
                  <a:solidFill>
                    <a:prstClr val="white"/>
                  </a:solidFill>
                  <a:effectLst/>
                  <a:uLnTx/>
                  <a:uFillTx/>
                  <a:cs typeface="+mn-ea"/>
                  <a:sym typeface="+mn-lt"/>
                </a:rPr>
                <a:t>数据仓库</a:t>
              </a:r>
              <a:r>
                <a:rPr kumimoji="0" lang="en-US" altLang="zh-CN" sz="900" b="0" i="0" u="none" strike="noStrike" kern="1200" cap="none" spc="0" normalizeH="0" baseline="0" noProof="0" dirty="0">
                  <a:ln>
                    <a:noFill/>
                  </a:ln>
                  <a:solidFill>
                    <a:prstClr val="white"/>
                  </a:solidFill>
                  <a:effectLst/>
                  <a:uLnTx/>
                  <a:uFillTx/>
                  <a:cs typeface="+mn-ea"/>
                  <a:sym typeface="+mn-lt"/>
                </a:rPr>
                <a:t>】|【AI</a:t>
              </a:r>
              <a:r>
                <a:rPr kumimoji="0" lang="zh-CN" altLang="en-US" sz="900" b="0" i="0" u="none" strike="noStrike" kern="1200" cap="none" spc="0" normalizeH="0" baseline="0" noProof="0" dirty="0">
                  <a:ln>
                    <a:noFill/>
                  </a:ln>
                  <a:solidFill>
                    <a:prstClr val="white"/>
                  </a:solidFill>
                  <a:effectLst/>
                  <a:uLnTx/>
                  <a:uFillTx/>
                  <a:cs typeface="+mn-ea"/>
                  <a:sym typeface="+mn-lt"/>
                </a:rPr>
                <a:t>算法</a:t>
              </a:r>
              <a:r>
                <a:rPr kumimoji="0" lang="en-US" altLang="zh-CN" sz="900" b="0" i="0" u="none" strike="noStrike" kern="1200" cap="none" spc="0" normalizeH="0" baseline="0" noProof="0" dirty="0">
                  <a:ln>
                    <a:noFill/>
                  </a:ln>
                  <a:solidFill>
                    <a:prstClr val="white"/>
                  </a:solidFill>
                  <a:effectLst/>
                  <a:uLnTx/>
                  <a:uFillTx/>
                  <a:cs typeface="+mn-ea"/>
                  <a:sym typeface="+mn-lt"/>
                </a:rPr>
                <a:t>】</a:t>
              </a:r>
              <a:endParaRPr kumimoji="0"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53" name="文本框 152">
              <a:extLst>
                <a:ext uri="{FF2B5EF4-FFF2-40B4-BE49-F238E27FC236}">
                  <a16:creationId xmlns:a16="http://schemas.microsoft.com/office/drawing/2014/main" id="{FCBBCE7A-F24F-4D4F-AFAB-5EBD2800074A}"/>
                </a:ext>
              </a:extLst>
            </p:cNvPr>
            <p:cNvSpPr txBox="1"/>
            <p:nvPr/>
          </p:nvSpPr>
          <p:spPr>
            <a:xfrm>
              <a:off x="3071076" y="4623563"/>
              <a:ext cx="2866643" cy="494434"/>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R="0" lvl="0" indent="0" algn="ctr" fontAlgn="auto">
                <a:lnSpc>
                  <a:spcPct val="100000"/>
                </a:lnSpc>
                <a:spcBef>
                  <a:spcPts val="0"/>
                </a:spcBef>
                <a:spcAft>
                  <a:spcPts val="0"/>
                </a:spcAft>
                <a:buClrTx/>
                <a:buSzTx/>
                <a:buFontTx/>
                <a:buNone/>
                <a:tabLst/>
                <a:defRPr kumimoji="1" b="0" i="0" u="none" strike="noStrike" cap="none" spc="0" normalizeH="0" baseline="0">
                  <a:ln>
                    <a:noFill/>
                  </a:ln>
                  <a:solidFill>
                    <a:prstClr val="white"/>
                  </a:solidFill>
                  <a:effectLst/>
                  <a:uLnTx/>
                  <a:uFillTx/>
                  <a:latin typeface="Microsoft YaHei" panose="020B0503020204020204" pitchFamily="34" charset="-122"/>
                  <a:ea typeface="Microsoft YaHei"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900" b="1" dirty="0">
                  <a:latin typeface="+mn-lt"/>
                  <a:ea typeface="+mn-ea"/>
                  <a:cs typeface="+mn-ea"/>
                  <a:sym typeface="+mn-lt"/>
                </a:rPr>
                <a:t>        校园潜力人才</a:t>
              </a:r>
            </a:p>
          </p:txBody>
        </p:sp>
        <p:sp>
          <p:nvSpPr>
            <p:cNvPr id="154" name="文本框 153">
              <a:extLst>
                <a:ext uri="{FF2B5EF4-FFF2-40B4-BE49-F238E27FC236}">
                  <a16:creationId xmlns:a16="http://schemas.microsoft.com/office/drawing/2014/main" id="{EC2DF298-F2B5-6942-9834-E93910B27787}"/>
                </a:ext>
              </a:extLst>
            </p:cNvPr>
            <p:cNvSpPr txBox="1"/>
            <p:nvPr/>
          </p:nvSpPr>
          <p:spPr>
            <a:xfrm>
              <a:off x="3071076" y="3992554"/>
              <a:ext cx="2866644" cy="505897"/>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R="0" lvl="0" indent="0" algn="ctr" fontAlgn="auto">
                <a:lnSpc>
                  <a:spcPct val="100000"/>
                </a:lnSpc>
                <a:spcBef>
                  <a:spcPts val="0"/>
                </a:spcBef>
                <a:spcAft>
                  <a:spcPts val="0"/>
                </a:spcAft>
                <a:buClrTx/>
                <a:buSzTx/>
                <a:buFontTx/>
                <a:buNone/>
                <a:tabLst/>
                <a:defRPr kumimoji="1" b="0" i="0" u="none" strike="noStrike" cap="none" spc="0" normalizeH="0" baseline="0">
                  <a:ln>
                    <a:noFill/>
                  </a:ln>
                  <a:solidFill>
                    <a:prstClr val="white"/>
                  </a:solidFill>
                  <a:effectLst/>
                  <a:uLnTx/>
                  <a:uFillTx/>
                  <a:latin typeface="Microsoft YaHei" panose="020B0503020204020204" pitchFamily="34" charset="-122"/>
                  <a:ea typeface="Microsoft YaHei"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900" b="1" dirty="0">
                  <a:latin typeface="+mn-lt"/>
                  <a:ea typeface="+mn-ea"/>
                  <a:cs typeface="+mn-ea"/>
                  <a:sym typeface="+mn-lt"/>
                </a:rPr>
                <a:t>        社会骨干人才</a:t>
              </a:r>
            </a:p>
          </p:txBody>
        </p:sp>
        <p:sp>
          <p:nvSpPr>
            <p:cNvPr id="155" name="文本框 154">
              <a:extLst>
                <a:ext uri="{FF2B5EF4-FFF2-40B4-BE49-F238E27FC236}">
                  <a16:creationId xmlns:a16="http://schemas.microsoft.com/office/drawing/2014/main" id="{2097BC68-C996-A34B-98B1-EB096681596F}"/>
                </a:ext>
              </a:extLst>
            </p:cNvPr>
            <p:cNvSpPr txBox="1"/>
            <p:nvPr/>
          </p:nvSpPr>
          <p:spPr>
            <a:xfrm>
              <a:off x="3071076" y="3367057"/>
              <a:ext cx="2866643" cy="507579"/>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R="0" lvl="0" indent="0" algn="ctr" fontAlgn="auto">
                <a:lnSpc>
                  <a:spcPct val="100000"/>
                </a:lnSpc>
                <a:spcBef>
                  <a:spcPts val="0"/>
                </a:spcBef>
                <a:spcAft>
                  <a:spcPts val="0"/>
                </a:spcAft>
                <a:buClrTx/>
                <a:buSzTx/>
                <a:buFontTx/>
                <a:buNone/>
                <a:tabLst/>
                <a:defRPr kumimoji="1" b="0" i="0" u="none" strike="noStrike" cap="none" spc="0" normalizeH="0" baseline="0">
                  <a:ln>
                    <a:noFill/>
                  </a:ln>
                  <a:solidFill>
                    <a:prstClr val="white"/>
                  </a:solidFill>
                  <a:effectLst/>
                  <a:uLnTx/>
                  <a:uFillTx/>
                  <a:latin typeface="Microsoft YaHei" panose="020B0503020204020204" pitchFamily="34" charset="-122"/>
                  <a:ea typeface="Microsoft YaHei"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900" b="1" dirty="0">
                  <a:latin typeface="+mn-lt"/>
                  <a:ea typeface="+mn-ea"/>
                  <a:cs typeface="+mn-ea"/>
                  <a:sym typeface="+mn-lt"/>
                </a:rPr>
                <a:t>        高端精英人才</a:t>
              </a:r>
            </a:p>
          </p:txBody>
        </p:sp>
        <p:sp>
          <p:nvSpPr>
            <p:cNvPr id="156" name="圆角矩形 155">
              <a:extLst>
                <a:ext uri="{FF2B5EF4-FFF2-40B4-BE49-F238E27FC236}">
                  <a16:creationId xmlns:a16="http://schemas.microsoft.com/office/drawing/2014/main" id="{2C67BED8-9878-8F4B-ABDE-4CBF1A4DD387}"/>
                </a:ext>
              </a:extLst>
            </p:cNvPr>
            <p:cNvSpPr/>
            <p:nvPr/>
          </p:nvSpPr>
          <p:spPr>
            <a:xfrm>
              <a:off x="6692446" y="3426408"/>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57" name="圆角矩形 156">
              <a:extLst>
                <a:ext uri="{FF2B5EF4-FFF2-40B4-BE49-F238E27FC236}">
                  <a16:creationId xmlns:a16="http://schemas.microsoft.com/office/drawing/2014/main" id="{48171E86-4EEB-9F49-A293-40ECA77FCF61}"/>
                </a:ext>
              </a:extLst>
            </p:cNvPr>
            <p:cNvSpPr/>
            <p:nvPr/>
          </p:nvSpPr>
          <p:spPr>
            <a:xfrm>
              <a:off x="3073492" y="2392168"/>
              <a:ext cx="2864228" cy="504000"/>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58" name="矩形 1">
              <a:extLst>
                <a:ext uri="{FF2B5EF4-FFF2-40B4-BE49-F238E27FC236}">
                  <a16:creationId xmlns:a16="http://schemas.microsoft.com/office/drawing/2014/main" id="{FD9EB12E-1D73-194E-A471-046A9534C798}"/>
                </a:ext>
              </a:extLst>
            </p:cNvPr>
            <p:cNvSpPr>
              <a:spLocks noChangeArrowheads="1"/>
            </p:cNvSpPr>
            <p:nvPr/>
          </p:nvSpPr>
          <p:spPr bwMode="auto">
            <a:xfrm>
              <a:off x="3770742" y="2520984"/>
              <a:ext cx="1596141" cy="324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lstStyle/>
            <a:p>
              <a:pPr marL="0" marR="0" lvl="0" indent="0" algn="ctr" defTabSz="609630" rtl="0" eaLnBrk="0" fontAlgn="auto" latinLnBrk="0" hangingPunct="0">
                <a:lnSpc>
                  <a:spcPct val="93000"/>
                </a:lnSpc>
                <a:spcBef>
                  <a:spcPts val="0"/>
                </a:spcBef>
                <a:spcAft>
                  <a:spcPts val="0"/>
                </a:spcAft>
                <a:buClrTx/>
                <a:buSzPct val="100000"/>
                <a:buFontTx/>
                <a:buNone/>
                <a:tabLst/>
                <a:defRPr/>
              </a:pPr>
              <a:r>
                <a:rPr kumimoji="0" lang="zh-CN" altLang="en-US" sz="900" b="1" i="0" u="none" strike="noStrike" kern="1200" cap="none" spc="0" normalizeH="0" baseline="0" noProof="0" dirty="0">
                  <a:ln>
                    <a:noFill/>
                  </a:ln>
                  <a:solidFill>
                    <a:prstClr val="white"/>
                  </a:solidFill>
                  <a:effectLst/>
                  <a:uLnTx/>
                  <a:uFillTx/>
                  <a:cs typeface="+mn-ea"/>
                  <a:sym typeface="+mn-lt"/>
                </a:rPr>
                <a:t>人才测评</a:t>
              </a:r>
              <a:endParaRPr kumimoji="0" lang="en-US" altLang="zh-CN" sz="900" b="0" i="0" u="none" strike="noStrike" kern="1200" cap="none" spc="0" normalizeH="0" baseline="0" noProof="0" dirty="0">
                <a:ln>
                  <a:noFill/>
                </a:ln>
                <a:solidFill>
                  <a:prstClr val="white"/>
                </a:solidFill>
                <a:effectLst/>
                <a:uLnTx/>
                <a:uFillTx/>
                <a:cs typeface="+mn-ea"/>
                <a:sym typeface="+mn-lt"/>
              </a:endParaRPr>
            </a:p>
          </p:txBody>
        </p:sp>
        <p:sp>
          <p:nvSpPr>
            <p:cNvPr id="159" name="圆角矩形 158">
              <a:extLst>
                <a:ext uri="{FF2B5EF4-FFF2-40B4-BE49-F238E27FC236}">
                  <a16:creationId xmlns:a16="http://schemas.microsoft.com/office/drawing/2014/main" id="{B27DB373-3E91-0647-9F29-E4813BB6E8A7}"/>
                </a:ext>
              </a:extLst>
            </p:cNvPr>
            <p:cNvSpPr/>
            <p:nvPr/>
          </p:nvSpPr>
          <p:spPr>
            <a:xfrm>
              <a:off x="6688646" y="2382724"/>
              <a:ext cx="2216689" cy="504000"/>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60" name="矩形 1">
              <a:extLst>
                <a:ext uri="{FF2B5EF4-FFF2-40B4-BE49-F238E27FC236}">
                  <a16:creationId xmlns:a16="http://schemas.microsoft.com/office/drawing/2014/main" id="{C3ABE7C4-140F-CE4B-828E-56D654C96500}"/>
                </a:ext>
              </a:extLst>
            </p:cNvPr>
            <p:cNvSpPr>
              <a:spLocks noChangeArrowheads="1"/>
            </p:cNvSpPr>
            <p:nvPr/>
          </p:nvSpPr>
          <p:spPr bwMode="auto">
            <a:xfrm>
              <a:off x="7051428" y="2488556"/>
              <a:ext cx="2185493" cy="412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lstStyle/>
            <a:p>
              <a:pPr marL="0" marR="0" lvl="0" indent="0" algn="ctr" defTabSz="609630" rtl="0" eaLnBrk="0" fontAlgn="auto" latinLnBrk="0" hangingPunct="0">
                <a:lnSpc>
                  <a:spcPct val="93000"/>
                </a:lnSpc>
                <a:spcBef>
                  <a:spcPts val="0"/>
                </a:spcBef>
                <a:spcAft>
                  <a:spcPts val="0"/>
                </a:spcAft>
                <a:buClrTx/>
                <a:buSzPct val="100000"/>
                <a:buFontTx/>
                <a:buNone/>
                <a:tabLst/>
                <a:defRPr/>
              </a:pPr>
              <a:r>
                <a:rPr kumimoji="0" lang="zh-CN" altLang="en-US" sz="900" b="1" i="0" u="none" strike="noStrike" kern="1200" cap="none" spc="0" normalizeH="0" baseline="0" noProof="0" dirty="0">
                  <a:ln>
                    <a:noFill/>
                  </a:ln>
                  <a:solidFill>
                    <a:prstClr val="white"/>
                  </a:solidFill>
                  <a:effectLst/>
                  <a:uLnTx/>
                  <a:uFillTx/>
                  <a:cs typeface="+mn-ea"/>
                  <a:sym typeface="+mn-lt"/>
                </a:rPr>
                <a:t>背景调查</a:t>
              </a:r>
              <a:endParaRPr kumimoji="0" lang="en-US" altLang="zh-CN" sz="900" b="0" i="0" u="none" strike="noStrike" kern="1200" cap="none" spc="0" normalizeH="0" baseline="0" noProof="0" dirty="0">
                <a:ln>
                  <a:noFill/>
                </a:ln>
                <a:solidFill>
                  <a:prstClr val="white"/>
                </a:solidFill>
                <a:effectLst/>
                <a:uLnTx/>
                <a:uFillTx/>
                <a:cs typeface="+mn-ea"/>
                <a:sym typeface="+mn-lt"/>
              </a:endParaRPr>
            </a:p>
          </p:txBody>
        </p:sp>
        <p:sp>
          <p:nvSpPr>
            <p:cNvPr id="161" name="圆角矩形 160">
              <a:extLst>
                <a:ext uri="{FF2B5EF4-FFF2-40B4-BE49-F238E27FC236}">
                  <a16:creationId xmlns:a16="http://schemas.microsoft.com/office/drawing/2014/main" id="{FC9389C0-1E72-C548-A0AB-E161A9C93B66}"/>
                </a:ext>
              </a:extLst>
            </p:cNvPr>
            <p:cNvSpPr/>
            <p:nvPr/>
          </p:nvSpPr>
          <p:spPr bwMode="auto">
            <a:xfrm>
              <a:off x="1953340" y="1429262"/>
              <a:ext cx="7895444" cy="702854"/>
            </a:xfrm>
            <a:prstGeom prst="roundRect">
              <a:avLst/>
            </a:prstGeom>
            <a:solidFill>
              <a:schemeClr val="bg1">
                <a:lumMod val="75000"/>
              </a:schemeClr>
            </a:solidFill>
            <a:ln>
              <a:noFill/>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62" name="圆角矩形 161">
              <a:extLst>
                <a:ext uri="{FF2B5EF4-FFF2-40B4-BE49-F238E27FC236}">
                  <a16:creationId xmlns:a16="http://schemas.microsoft.com/office/drawing/2014/main" id="{22365152-C1CB-514F-910D-68B015A18838}"/>
                </a:ext>
              </a:extLst>
            </p:cNvPr>
            <p:cNvSpPr/>
            <p:nvPr/>
          </p:nvSpPr>
          <p:spPr>
            <a:xfrm>
              <a:off x="6688646" y="1532964"/>
              <a:ext cx="2216689" cy="504000"/>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63" name="矩形 1">
              <a:extLst>
                <a:ext uri="{FF2B5EF4-FFF2-40B4-BE49-F238E27FC236}">
                  <a16:creationId xmlns:a16="http://schemas.microsoft.com/office/drawing/2014/main" id="{BB5AAC4F-396C-0D42-A4D7-CEFFDBFCED90}"/>
                </a:ext>
              </a:extLst>
            </p:cNvPr>
            <p:cNvSpPr>
              <a:spLocks noChangeArrowheads="1"/>
            </p:cNvSpPr>
            <p:nvPr/>
          </p:nvSpPr>
          <p:spPr bwMode="auto">
            <a:xfrm>
              <a:off x="7364671" y="1614317"/>
              <a:ext cx="1596141" cy="520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lstStyle/>
            <a:p>
              <a:pPr marL="0" marR="0" lvl="0" indent="0" algn="ctr" defTabSz="609630" rtl="0" eaLnBrk="0" fontAlgn="auto" latinLnBrk="0" hangingPunct="0">
                <a:lnSpc>
                  <a:spcPct val="93000"/>
                </a:lnSpc>
                <a:spcBef>
                  <a:spcPts val="0"/>
                </a:spcBef>
                <a:spcAft>
                  <a:spcPts val="0"/>
                </a:spcAft>
                <a:buClrTx/>
                <a:buSzPct val="100000"/>
                <a:buFontTx/>
                <a:buNone/>
                <a:tabLst/>
                <a:defRPr/>
              </a:pPr>
              <a:r>
                <a:rPr kumimoji="0" lang="zh-CN" altLang="en-US" sz="900" b="1" i="0" u="none" strike="noStrike" kern="1200" cap="none" spc="0" normalizeH="0" baseline="0" noProof="0" dirty="0">
                  <a:ln>
                    <a:noFill/>
                  </a:ln>
                  <a:solidFill>
                    <a:prstClr val="white"/>
                  </a:solidFill>
                  <a:effectLst/>
                  <a:uLnTx/>
                  <a:uFillTx/>
                  <a:cs typeface="+mn-ea"/>
                  <a:sym typeface="+mn-lt"/>
                </a:rPr>
                <a:t>在线培训</a:t>
              </a:r>
              <a:endParaRPr kumimoji="0" lang="en-US" altLang="zh-CN" sz="900" b="0" i="0" u="none" strike="noStrike" kern="1200" cap="none" spc="0" normalizeH="0" baseline="0" noProof="0" dirty="0">
                <a:ln>
                  <a:noFill/>
                </a:ln>
                <a:solidFill>
                  <a:prstClr val="white"/>
                </a:solidFill>
                <a:effectLst/>
                <a:uLnTx/>
                <a:uFillTx/>
                <a:cs typeface="+mn-ea"/>
                <a:sym typeface="+mn-lt"/>
              </a:endParaRPr>
            </a:p>
          </p:txBody>
        </p:sp>
        <p:grpSp>
          <p:nvGrpSpPr>
            <p:cNvPr id="164" name="组合 163">
              <a:extLst>
                <a:ext uri="{FF2B5EF4-FFF2-40B4-BE49-F238E27FC236}">
                  <a16:creationId xmlns:a16="http://schemas.microsoft.com/office/drawing/2014/main" id="{240CEE80-D479-BC4D-B66E-C7E70790FE48}"/>
                </a:ext>
              </a:extLst>
            </p:cNvPr>
            <p:cNvGrpSpPr/>
            <p:nvPr/>
          </p:nvGrpSpPr>
          <p:grpSpPr>
            <a:xfrm flipV="1">
              <a:off x="589125" y="5930081"/>
              <a:ext cx="1272852" cy="595968"/>
              <a:chOff x="4141887" y="1252056"/>
              <a:chExt cx="1820703" cy="595968"/>
            </a:xfrm>
            <a:solidFill>
              <a:srgbClr val="FF5500"/>
            </a:solidFill>
          </p:grpSpPr>
          <p:sp>
            <p:nvSpPr>
              <p:cNvPr id="208" name="圆角矩形 28">
                <a:extLst>
                  <a:ext uri="{FF2B5EF4-FFF2-40B4-BE49-F238E27FC236}">
                    <a16:creationId xmlns:a16="http://schemas.microsoft.com/office/drawing/2014/main" id="{E1011AD4-9C11-164B-849E-CAD43B86294F}"/>
                  </a:ext>
                </a:extLst>
              </p:cNvPr>
              <p:cNvSpPr/>
              <p:nvPr/>
            </p:nvSpPr>
            <p:spPr bwMode="auto">
              <a:xfrm rot="10800000">
                <a:off x="4141887" y="1252056"/>
                <a:ext cx="1820703" cy="449182"/>
              </a:xfrm>
              <a:prstGeom prst="roundRect">
                <a:avLst>
                  <a:gd name="adj" fmla="val 50000"/>
                </a:avLst>
              </a:prstGeom>
              <a:grp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white"/>
                    </a:solidFill>
                    <a:effectLst/>
                    <a:uLnTx/>
                    <a:uFillTx/>
                    <a:cs typeface="+mn-ea"/>
                    <a:sym typeface="+mn-lt"/>
                  </a:rPr>
                  <a:t>平台</a:t>
                </a:r>
                <a:endParaRPr kumimoji="0" lang="en-US" altLang="zh-CN" sz="900" b="0" i="0" u="none" strike="noStrike" kern="1200" cap="none" spc="0" normalizeH="0" baseline="0" noProof="0" dirty="0">
                  <a:ln>
                    <a:noFill/>
                  </a:ln>
                  <a:solidFill>
                    <a:prstClr val="white"/>
                  </a:solidFill>
                  <a:effectLst/>
                  <a:uLnTx/>
                  <a:uFillTx/>
                  <a:cs typeface="+mn-ea"/>
                  <a:sym typeface="+mn-lt"/>
                </a:endParaRPr>
              </a:p>
            </p:txBody>
          </p:sp>
          <p:sp>
            <p:nvSpPr>
              <p:cNvPr id="209" name="等腰三角形 29">
                <a:extLst>
                  <a:ext uri="{FF2B5EF4-FFF2-40B4-BE49-F238E27FC236}">
                    <a16:creationId xmlns:a16="http://schemas.microsoft.com/office/drawing/2014/main" id="{0FB07B81-06E3-A04C-BDE9-FDAFE53D2371}"/>
                  </a:ext>
                </a:extLst>
              </p:cNvPr>
              <p:cNvSpPr/>
              <p:nvPr/>
            </p:nvSpPr>
            <p:spPr bwMode="auto">
              <a:xfrm flipV="1">
                <a:off x="4872491" y="1677731"/>
                <a:ext cx="316751" cy="170293"/>
              </a:xfrm>
              <a:prstGeom prst="triangl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432000" tIns="36000" rIns="72000" bIns="36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165" name="组合 164">
              <a:extLst>
                <a:ext uri="{FF2B5EF4-FFF2-40B4-BE49-F238E27FC236}">
                  <a16:creationId xmlns:a16="http://schemas.microsoft.com/office/drawing/2014/main" id="{7910047B-5ED1-6E49-87B3-7A8237AFA363}"/>
                </a:ext>
              </a:extLst>
            </p:cNvPr>
            <p:cNvGrpSpPr/>
            <p:nvPr/>
          </p:nvGrpSpPr>
          <p:grpSpPr>
            <a:xfrm flipV="1">
              <a:off x="589125" y="3802694"/>
              <a:ext cx="1272852" cy="595968"/>
              <a:chOff x="4141887" y="1252056"/>
              <a:chExt cx="1820703" cy="595968"/>
            </a:xfrm>
            <a:solidFill>
              <a:srgbClr val="FF5500"/>
            </a:solidFill>
          </p:grpSpPr>
          <p:sp>
            <p:nvSpPr>
              <p:cNvPr id="206" name="圆角矩形 28">
                <a:extLst>
                  <a:ext uri="{FF2B5EF4-FFF2-40B4-BE49-F238E27FC236}">
                    <a16:creationId xmlns:a16="http://schemas.microsoft.com/office/drawing/2014/main" id="{F3257C10-199F-CB47-BBE3-9E1453BCF610}"/>
                  </a:ext>
                </a:extLst>
              </p:cNvPr>
              <p:cNvSpPr/>
              <p:nvPr/>
            </p:nvSpPr>
            <p:spPr bwMode="auto">
              <a:xfrm rot="10800000">
                <a:off x="4141887" y="1252056"/>
                <a:ext cx="1820703" cy="449182"/>
              </a:xfrm>
              <a:prstGeom prst="roundRect">
                <a:avLst>
                  <a:gd name="adj" fmla="val 50000"/>
                </a:avLst>
              </a:prstGeom>
              <a:grp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white"/>
                    </a:solidFill>
                    <a:effectLst/>
                    <a:uLnTx/>
                    <a:uFillTx/>
                    <a:cs typeface="+mn-ea"/>
                    <a:sym typeface="+mn-lt"/>
                  </a:rPr>
                  <a:t>人才</a:t>
                </a:r>
                <a:r>
                  <a:rPr lang="zh-CN" altLang="en-US" sz="900" dirty="0">
                    <a:solidFill>
                      <a:prstClr val="white"/>
                    </a:solidFill>
                    <a:cs typeface="+mn-ea"/>
                    <a:sym typeface="+mn-lt"/>
                  </a:rPr>
                  <a:t>招聘</a:t>
                </a:r>
                <a:endParaRPr kumimoji="0" lang="en-US" altLang="zh-CN" sz="900" b="0" i="0" u="none" strike="noStrike" kern="1200" cap="none" spc="0" normalizeH="0" baseline="0" noProof="0" dirty="0">
                  <a:ln>
                    <a:noFill/>
                  </a:ln>
                  <a:solidFill>
                    <a:prstClr val="white"/>
                  </a:solidFill>
                  <a:effectLst/>
                  <a:uLnTx/>
                  <a:uFillTx/>
                  <a:cs typeface="+mn-ea"/>
                  <a:sym typeface="+mn-lt"/>
                </a:endParaRPr>
              </a:p>
            </p:txBody>
          </p:sp>
          <p:sp>
            <p:nvSpPr>
              <p:cNvPr id="207" name="等腰三角形 29">
                <a:extLst>
                  <a:ext uri="{FF2B5EF4-FFF2-40B4-BE49-F238E27FC236}">
                    <a16:creationId xmlns:a16="http://schemas.microsoft.com/office/drawing/2014/main" id="{5657DF58-F258-1C4E-87F1-199B74F04DAE}"/>
                  </a:ext>
                </a:extLst>
              </p:cNvPr>
              <p:cNvSpPr/>
              <p:nvPr/>
            </p:nvSpPr>
            <p:spPr bwMode="auto">
              <a:xfrm flipV="1">
                <a:off x="4872491" y="1677731"/>
                <a:ext cx="316751" cy="170293"/>
              </a:xfrm>
              <a:prstGeom prst="triangl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432000" tIns="36000" rIns="72000" bIns="36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166" name="组合 165">
              <a:extLst>
                <a:ext uri="{FF2B5EF4-FFF2-40B4-BE49-F238E27FC236}">
                  <a16:creationId xmlns:a16="http://schemas.microsoft.com/office/drawing/2014/main" id="{45262106-FE0F-AD4A-8EF6-5D9003FE3304}"/>
                </a:ext>
              </a:extLst>
            </p:cNvPr>
            <p:cNvGrpSpPr/>
            <p:nvPr/>
          </p:nvGrpSpPr>
          <p:grpSpPr>
            <a:xfrm flipV="1">
              <a:off x="583537" y="2288337"/>
              <a:ext cx="1272852" cy="613832"/>
              <a:chOff x="4133894" y="1169540"/>
              <a:chExt cx="1820703" cy="613832"/>
            </a:xfrm>
            <a:solidFill>
              <a:srgbClr val="FF5500"/>
            </a:solidFill>
          </p:grpSpPr>
          <p:sp>
            <p:nvSpPr>
              <p:cNvPr id="204" name="圆角矩形 28">
                <a:extLst>
                  <a:ext uri="{FF2B5EF4-FFF2-40B4-BE49-F238E27FC236}">
                    <a16:creationId xmlns:a16="http://schemas.microsoft.com/office/drawing/2014/main" id="{5DB3AC15-5BF6-FF4F-A2B1-2798F36C1948}"/>
                  </a:ext>
                </a:extLst>
              </p:cNvPr>
              <p:cNvSpPr/>
              <p:nvPr/>
            </p:nvSpPr>
            <p:spPr bwMode="auto">
              <a:xfrm rot="10800000">
                <a:off x="4133894" y="1169540"/>
                <a:ext cx="1820703" cy="449182"/>
              </a:xfrm>
              <a:prstGeom prst="roundRect">
                <a:avLst>
                  <a:gd name="adj" fmla="val 50000"/>
                </a:avLst>
              </a:prstGeom>
              <a:grp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white"/>
                    </a:solidFill>
                    <a:effectLst/>
                    <a:uLnTx/>
                    <a:uFillTx/>
                    <a:cs typeface="+mn-ea"/>
                    <a:sym typeface="+mn-lt"/>
                  </a:rPr>
                  <a:t>人才评价</a:t>
                </a:r>
                <a:endParaRPr kumimoji="0" lang="en-US" altLang="zh-CN" sz="900" b="0" i="0" u="none" strike="noStrike" kern="1200" cap="none" spc="0" normalizeH="0" baseline="0" noProof="0" dirty="0">
                  <a:ln>
                    <a:noFill/>
                  </a:ln>
                  <a:solidFill>
                    <a:prstClr val="white"/>
                  </a:solidFill>
                  <a:effectLst/>
                  <a:uLnTx/>
                  <a:uFillTx/>
                  <a:cs typeface="+mn-ea"/>
                  <a:sym typeface="+mn-lt"/>
                </a:endParaRPr>
              </a:p>
            </p:txBody>
          </p:sp>
          <p:sp>
            <p:nvSpPr>
              <p:cNvPr id="205" name="等腰三角形 29">
                <a:extLst>
                  <a:ext uri="{FF2B5EF4-FFF2-40B4-BE49-F238E27FC236}">
                    <a16:creationId xmlns:a16="http://schemas.microsoft.com/office/drawing/2014/main" id="{087940A1-6DE6-E241-A09D-19B49C2394CA}"/>
                  </a:ext>
                </a:extLst>
              </p:cNvPr>
              <p:cNvSpPr/>
              <p:nvPr/>
            </p:nvSpPr>
            <p:spPr bwMode="auto">
              <a:xfrm flipV="1">
                <a:off x="4872492" y="1613079"/>
                <a:ext cx="316750" cy="170293"/>
              </a:xfrm>
              <a:prstGeom prst="triangl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432000" tIns="36000" rIns="72000" bIns="36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167" name="组合 166">
              <a:extLst>
                <a:ext uri="{FF2B5EF4-FFF2-40B4-BE49-F238E27FC236}">
                  <a16:creationId xmlns:a16="http://schemas.microsoft.com/office/drawing/2014/main" id="{A13692E4-71B7-484D-B8D1-74DE28C3863A}"/>
                </a:ext>
              </a:extLst>
            </p:cNvPr>
            <p:cNvGrpSpPr/>
            <p:nvPr/>
          </p:nvGrpSpPr>
          <p:grpSpPr>
            <a:xfrm flipV="1">
              <a:off x="589125" y="1448910"/>
              <a:ext cx="1272852" cy="595968"/>
              <a:chOff x="4141887" y="1252056"/>
              <a:chExt cx="1820703" cy="595968"/>
            </a:xfrm>
            <a:solidFill>
              <a:srgbClr val="FF5500"/>
            </a:solidFill>
          </p:grpSpPr>
          <p:sp>
            <p:nvSpPr>
              <p:cNvPr id="202" name="圆角矩形 28">
                <a:extLst>
                  <a:ext uri="{FF2B5EF4-FFF2-40B4-BE49-F238E27FC236}">
                    <a16:creationId xmlns:a16="http://schemas.microsoft.com/office/drawing/2014/main" id="{8FFFF191-9B3F-3140-BD12-6E6918513C74}"/>
                  </a:ext>
                </a:extLst>
              </p:cNvPr>
              <p:cNvSpPr/>
              <p:nvPr/>
            </p:nvSpPr>
            <p:spPr bwMode="auto">
              <a:xfrm rot="10800000">
                <a:off x="4141887" y="1252056"/>
                <a:ext cx="1820703" cy="449182"/>
              </a:xfrm>
              <a:prstGeom prst="roundRect">
                <a:avLst>
                  <a:gd name="adj" fmla="val 50000"/>
                </a:avLst>
              </a:prstGeom>
              <a:grp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white"/>
                    </a:solidFill>
                    <a:effectLst/>
                    <a:uLnTx/>
                    <a:uFillTx/>
                    <a:cs typeface="+mn-ea"/>
                    <a:sym typeface="+mn-lt"/>
                  </a:rPr>
                  <a:t>人才发展</a:t>
                </a:r>
                <a:endParaRPr kumimoji="0" lang="en-US" altLang="zh-CN" sz="900" b="0" i="0" u="none" strike="noStrike" kern="1200" cap="none" spc="0" normalizeH="0" baseline="0" noProof="0" dirty="0">
                  <a:ln>
                    <a:noFill/>
                  </a:ln>
                  <a:solidFill>
                    <a:prstClr val="white"/>
                  </a:solidFill>
                  <a:effectLst/>
                  <a:uLnTx/>
                  <a:uFillTx/>
                  <a:cs typeface="+mn-ea"/>
                  <a:sym typeface="+mn-lt"/>
                </a:endParaRPr>
              </a:p>
            </p:txBody>
          </p:sp>
          <p:sp>
            <p:nvSpPr>
              <p:cNvPr id="203" name="等腰三角形 29">
                <a:extLst>
                  <a:ext uri="{FF2B5EF4-FFF2-40B4-BE49-F238E27FC236}">
                    <a16:creationId xmlns:a16="http://schemas.microsoft.com/office/drawing/2014/main" id="{F5DB1885-9470-6646-9B4A-3AA1DFEFAA4B}"/>
                  </a:ext>
                </a:extLst>
              </p:cNvPr>
              <p:cNvSpPr/>
              <p:nvPr/>
            </p:nvSpPr>
            <p:spPr bwMode="auto">
              <a:xfrm flipV="1">
                <a:off x="4872491" y="1677731"/>
                <a:ext cx="316751" cy="170293"/>
              </a:xfrm>
              <a:prstGeom prst="triangl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432000" tIns="36000" rIns="72000" bIns="36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168" name="组合 167">
              <a:extLst>
                <a:ext uri="{FF2B5EF4-FFF2-40B4-BE49-F238E27FC236}">
                  <a16:creationId xmlns:a16="http://schemas.microsoft.com/office/drawing/2014/main" id="{B15DF9F2-73B3-B14B-AE08-C5172EBAB6B0}"/>
                </a:ext>
              </a:extLst>
            </p:cNvPr>
            <p:cNvGrpSpPr/>
            <p:nvPr/>
          </p:nvGrpSpPr>
          <p:grpSpPr>
            <a:xfrm flipV="1">
              <a:off x="589125" y="5260020"/>
              <a:ext cx="1272852" cy="595968"/>
              <a:chOff x="4141887" y="1252056"/>
              <a:chExt cx="1820703" cy="595968"/>
            </a:xfrm>
            <a:solidFill>
              <a:srgbClr val="FF5500"/>
            </a:solidFill>
          </p:grpSpPr>
          <p:sp>
            <p:nvSpPr>
              <p:cNvPr id="200" name="圆角矩形 28">
                <a:extLst>
                  <a:ext uri="{FF2B5EF4-FFF2-40B4-BE49-F238E27FC236}">
                    <a16:creationId xmlns:a16="http://schemas.microsoft.com/office/drawing/2014/main" id="{BC9638B8-0CE5-9D42-A6B8-AAE78D1FB0B3}"/>
                  </a:ext>
                </a:extLst>
              </p:cNvPr>
              <p:cNvSpPr/>
              <p:nvPr/>
            </p:nvSpPr>
            <p:spPr bwMode="auto">
              <a:xfrm rot="10800000">
                <a:off x="4141887" y="1252056"/>
                <a:ext cx="1820703" cy="449182"/>
              </a:xfrm>
              <a:prstGeom prst="roundRect">
                <a:avLst>
                  <a:gd name="adj" fmla="val 50000"/>
                </a:avLst>
              </a:prstGeom>
              <a:grp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900" dirty="0">
                    <a:solidFill>
                      <a:prstClr val="white"/>
                    </a:solidFill>
                    <a:cs typeface="+mn-ea"/>
                    <a:sym typeface="+mn-lt"/>
                  </a:rPr>
                  <a:t>组织战略</a:t>
                </a:r>
                <a:endParaRPr kumimoji="0" lang="en-US" altLang="zh-CN" sz="900" b="0" i="0" u="none" strike="noStrike" kern="1200" cap="none" spc="0" normalizeH="0" baseline="0" noProof="0" dirty="0">
                  <a:ln>
                    <a:noFill/>
                  </a:ln>
                  <a:solidFill>
                    <a:prstClr val="white"/>
                  </a:solidFill>
                  <a:effectLst/>
                  <a:uLnTx/>
                  <a:uFillTx/>
                  <a:cs typeface="+mn-ea"/>
                  <a:sym typeface="+mn-lt"/>
                </a:endParaRPr>
              </a:p>
            </p:txBody>
          </p:sp>
          <p:sp>
            <p:nvSpPr>
              <p:cNvPr id="201" name="等腰三角形 29">
                <a:extLst>
                  <a:ext uri="{FF2B5EF4-FFF2-40B4-BE49-F238E27FC236}">
                    <a16:creationId xmlns:a16="http://schemas.microsoft.com/office/drawing/2014/main" id="{F36A5547-78D8-3744-AA9C-C4C8600AD1F0}"/>
                  </a:ext>
                </a:extLst>
              </p:cNvPr>
              <p:cNvSpPr/>
              <p:nvPr/>
            </p:nvSpPr>
            <p:spPr bwMode="auto">
              <a:xfrm flipV="1">
                <a:off x="4872491" y="1677731"/>
                <a:ext cx="316751" cy="170293"/>
              </a:xfrm>
              <a:prstGeom prst="triangl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432000" tIns="36000" rIns="72000" bIns="36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sp>
          <p:nvSpPr>
            <p:cNvPr id="169" name="圆角矩形 168">
              <a:extLst>
                <a:ext uri="{FF2B5EF4-FFF2-40B4-BE49-F238E27FC236}">
                  <a16:creationId xmlns:a16="http://schemas.microsoft.com/office/drawing/2014/main" id="{643FF3F5-498D-3542-ACF3-7EB3731DB567}"/>
                </a:ext>
              </a:extLst>
            </p:cNvPr>
            <p:cNvSpPr/>
            <p:nvPr/>
          </p:nvSpPr>
          <p:spPr bwMode="auto">
            <a:xfrm>
              <a:off x="1953340" y="5389563"/>
              <a:ext cx="7895444" cy="580869"/>
            </a:xfrm>
            <a:prstGeom prst="roundRect">
              <a:avLst/>
            </a:prstGeom>
            <a:solidFill>
              <a:schemeClr val="bg1">
                <a:lumMod val="75000"/>
              </a:schemeClr>
            </a:solidFill>
            <a:ln>
              <a:noFill/>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70" name="圆角矩形 169">
              <a:extLst>
                <a:ext uri="{FF2B5EF4-FFF2-40B4-BE49-F238E27FC236}">
                  <a16:creationId xmlns:a16="http://schemas.microsoft.com/office/drawing/2014/main" id="{340A9219-09BC-5C4F-AA03-9010A2B28EFB}"/>
                </a:ext>
              </a:extLst>
            </p:cNvPr>
            <p:cNvSpPr/>
            <p:nvPr/>
          </p:nvSpPr>
          <p:spPr>
            <a:xfrm>
              <a:off x="3418908" y="5427153"/>
              <a:ext cx="2339172" cy="504000"/>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71" name="矩形 1">
              <a:extLst>
                <a:ext uri="{FF2B5EF4-FFF2-40B4-BE49-F238E27FC236}">
                  <a16:creationId xmlns:a16="http://schemas.microsoft.com/office/drawing/2014/main" id="{6D82C14D-DDE5-A941-AEDD-A617627C7315}"/>
                </a:ext>
              </a:extLst>
            </p:cNvPr>
            <p:cNvSpPr>
              <a:spLocks noChangeArrowheads="1"/>
            </p:cNvSpPr>
            <p:nvPr/>
          </p:nvSpPr>
          <p:spPr bwMode="auto">
            <a:xfrm>
              <a:off x="4046127" y="5506839"/>
              <a:ext cx="1596141" cy="520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lstStyle/>
            <a:p>
              <a:pPr marL="0" marR="0" lvl="0" indent="0" algn="ctr" defTabSz="609630" rtl="0" eaLnBrk="0" fontAlgn="auto" latinLnBrk="0" hangingPunct="0">
                <a:lnSpc>
                  <a:spcPct val="93000"/>
                </a:lnSpc>
                <a:spcBef>
                  <a:spcPts val="0"/>
                </a:spcBef>
                <a:spcAft>
                  <a:spcPts val="0"/>
                </a:spcAft>
                <a:buClrTx/>
                <a:buSzPct val="100000"/>
                <a:buFontTx/>
                <a:buNone/>
                <a:tabLst/>
                <a:defRPr/>
              </a:pPr>
              <a:r>
                <a:rPr kumimoji="0" lang="zh-CN" altLang="en-US" sz="900" b="1" i="0" u="none" strike="noStrike" kern="1200" cap="none" spc="0" normalizeH="0" baseline="0" noProof="0" dirty="0">
                  <a:ln>
                    <a:noFill/>
                  </a:ln>
                  <a:solidFill>
                    <a:prstClr val="white"/>
                  </a:solidFill>
                  <a:effectLst/>
                  <a:uLnTx/>
                  <a:uFillTx/>
                  <a:cs typeface="+mn-ea"/>
                  <a:sym typeface="+mn-lt"/>
                </a:rPr>
                <a:t>人才地图</a:t>
              </a:r>
              <a:endParaRPr kumimoji="0" lang="en-US" altLang="zh-CN" sz="900" b="0" i="0" u="none" strike="noStrike" kern="1200" cap="none" spc="0" normalizeH="0" baseline="0" noProof="0" dirty="0">
                <a:ln>
                  <a:noFill/>
                </a:ln>
                <a:solidFill>
                  <a:prstClr val="white"/>
                </a:solidFill>
                <a:effectLst/>
                <a:uLnTx/>
                <a:uFillTx/>
                <a:cs typeface="+mn-ea"/>
                <a:sym typeface="+mn-lt"/>
              </a:endParaRPr>
            </a:p>
          </p:txBody>
        </p:sp>
        <p:sp>
          <p:nvSpPr>
            <p:cNvPr id="172" name="locator-point-on-map_17583">
              <a:extLst>
                <a:ext uri="{FF2B5EF4-FFF2-40B4-BE49-F238E27FC236}">
                  <a16:creationId xmlns:a16="http://schemas.microsoft.com/office/drawing/2014/main" id="{E63544BC-503A-450F-B373-4F612525E53A}"/>
                </a:ext>
              </a:extLst>
            </p:cNvPr>
            <p:cNvSpPr>
              <a:spLocks noChangeAspect="1"/>
            </p:cNvSpPr>
            <p:nvPr/>
          </p:nvSpPr>
          <p:spPr bwMode="auto">
            <a:xfrm>
              <a:off x="3809052" y="5473378"/>
              <a:ext cx="363443" cy="398011"/>
            </a:xfrm>
            <a:custGeom>
              <a:avLst/>
              <a:gdLst>
                <a:gd name="connsiteX0" fmla="*/ 523984 w 554221"/>
                <a:gd name="connsiteY0" fmla="*/ 316047 h 606933"/>
                <a:gd name="connsiteX1" fmla="*/ 379560 w 554221"/>
                <a:gd name="connsiteY1" fmla="*/ 377538 h 606933"/>
                <a:gd name="connsiteX2" fmla="*/ 379560 w 554221"/>
                <a:gd name="connsiteY2" fmla="*/ 569007 h 606933"/>
                <a:gd name="connsiteX3" fmla="*/ 523984 w 554221"/>
                <a:gd name="connsiteY3" fmla="*/ 507516 h 606933"/>
                <a:gd name="connsiteX4" fmla="*/ 204898 w 554221"/>
                <a:gd name="connsiteY4" fmla="*/ 316047 h 606933"/>
                <a:gd name="connsiteX5" fmla="*/ 204898 w 554221"/>
                <a:gd name="connsiteY5" fmla="*/ 507516 h 606933"/>
                <a:gd name="connsiteX6" fmla="*/ 349323 w 554221"/>
                <a:gd name="connsiteY6" fmla="*/ 569007 h 606933"/>
                <a:gd name="connsiteX7" fmla="*/ 349323 w 554221"/>
                <a:gd name="connsiteY7" fmla="*/ 377538 h 606933"/>
                <a:gd name="connsiteX8" fmla="*/ 174661 w 554221"/>
                <a:gd name="connsiteY8" fmla="*/ 316047 h 606933"/>
                <a:gd name="connsiteX9" fmla="*/ 30237 w 554221"/>
                <a:gd name="connsiteY9" fmla="*/ 377538 h 606933"/>
                <a:gd name="connsiteX10" fmla="*/ 30237 w 554221"/>
                <a:gd name="connsiteY10" fmla="*/ 569007 h 606933"/>
                <a:gd name="connsiteX11" fmla="*/ 174661 w 554221"/>
                <a:gd name="connsiteY11" fmla="*/ 507516 h 606933"/>
                <a:gd name="connsiteX12" fmla="*/ 305937 w 554221"/>
                <a:gd name="connsiteY12" fmla="*/ 108106 h 606933"/>
                <a:gd name="connsiteX13" fmla="*/ 334834 w 554221"/>
                <a:gd name="connsiteY13" fmla="*/ 136967 h 606933"/>
                <a:gd name="connsiteX14" fmla="*/ 305937 w 554221"/>
                <a:gd name="connsiteY14" fmla="*/ 165828 h 606933"/>
                <a:gd name="connsiteX15" fmla="*/ 277040 w 554221"/>
                <a:gd name="connsiteY15" fmla="*/ 136967 h 606933"/>
                <a:gd name="connsiteX16" fmla="*/ 305937 w 554221"/>
                <a:gd name="connsiteY16" fmla="*/ 108106 h 606933"/>
                <a:gd name="connsiteX17" fmla="*/ 305934 w 554221"/>
                <a:gd name="connsiteY17" fmla="*/ 85179 h 606933"/>
                <a:gd name="connsiteX18" fmla="*/ 254064 w 554221"/>
                <a:gd name="connsiteY18" fmla="*/ 136974 h 606933"/>
                <a:gd name="connsiteX19" fmla="*/ 305934 w 554221"/>
                <a:gd name="connsiteY19" fmla="*/ 188769 h 606933"/>
                <a:gd name="connsiteX20" fmla="*/ 357804 w 554221"/>
                <a:gd name="connsiteY20" fmla="*/ 136974 h 606933"/>
                <a:gd name="connsiteX21" fmla="*/ 305934 w 554221"/>
                <a:gd name="connsiteY21" fmla="*/ 85179 h 606933"/>
                <a:gd name="connsiteX22" fmla="*/ 305934 w 554221"/>
                <a:gd name="connsiteY22" fmla="*/ 0 h 606933"/>
                <a:gd name="connsiteX23" fmla="*/ 432290 w 554221"/>
                <a:gd name="connsiteY23" fmla="*/ 126173 h 606933"/>
                <a:gd name="connsiteX24" fmla="*/ 327075 w 554221"/>
                <a:gd name="connsiteY24" fmla="*/ 335194 h 606933"/>
                <a:gd name="connsiteX25" fmla="*/ 364441 w 554221"/>
                <a:gd name="connsiteY25" fmla="*/ 351150 h 606933"/>
                <a:gd name="connsiteX26" fmla="*/ 533203 w 554221"/>
                <a:gd name="connsiteY26" fmla="*/ 279349 h 606933"/>
                <a:gd name="connsiteX27" fmla="*/ 547461 w 554221"/>
                <a:gd name="connsiteY27" fmla="*/ 280699 h 606933"/>
                <a:gd name="connsiteX28" fmla="*/ 554221 w 554221"/>
                <a:gd name="connsiteY28" fmla="*/ 293218 h 606933"/>
                <a:gd name="connsiteX29" fmla="*/ 554221 w 554221"/>
                <a:gd name="connsiteY29" fmla="*/ 517458 h 606933"/>
                <a:gd name="connsiteX30" fmla="*/ 545002 w 554221"/>
                <a:gd name="connsiteY30" fmla="*/ 531450 h 606933"/>
                <a:gd name="connsiteX31" fmla="*/ 370341 w 554221"/>
                <a:gd name="connsiteY31" fmla="*/ 605706 h 606933"/>
                <a:gd name="connsiteX32" fmla="*/ 369235 w 554221"/>
                <a:gd name="connsiteY32" fmla="*/ 605951 h 606933"/>
                <a:gd name="connsiteX33" fmla="*/ 368252 w 554221"/>
                <a:gd name="connsiteY33" fmla="*/ 606319 h 606933"/>
                <a:gd name="connsiteX34" fmla="*/ 364441 w 554221"/>
                <a:gd name="connsiteY34" fmla="*/ 606933 h 606933"/>
                <a:gd name="connsiteX35" fmla="*/ 360631 w 554221"/>
                <a:gd name="connsiteY35" fmla="*/ 606319 h 606933"/>
                <a:gd name="connsiteX36" fmla="*/ 359525 w 554221"/>
                <a:gd name="connsiteY36" fmla="*/ 605951 h 606933"/>
                <a:gd name="connsiteX37" fmla="*/ 358541 w 554221"/>
                <a:gd name="connsiteY37" fmla="*/ 605706 h 606933"/>
                <a:gd name="connsiteX38" fmla="*/ 189780 w 554221"/>
                <a:gd name="connsiteY38" fmla="*/ 533905 h 606933"/>
                <a:gd name="connsiteX39" fmla="*/ 21018 w 554221"/>
                <a:gd name="connsiteY39" fmla="*/ 605706 h 606933"/>
                <a:gd name="connsiteX40" fmla="*/ 15118 w 554221"/>
                <a:gd name="connsiteY40" fmla="*/ 606933 h 606933"/>
                <a:gd name="connsiteX41" fmla="*/ 6760 w 554221"/>
                <a:gd name="connsiteY41" fmla="*/ 604356 h 606933"/>
                <a:gd name="connsiteX42" fmla="*/ 0 w 554221"/>
                <a:gd name="connsiteY42" fmla="*/ 591836 h 606933"/>
                <a:gd name="connsiteX43" fmla="*/ 0 w 554221"/>
                <a:gd name="connsiteY43" fmla="*/ 367596 h 606933"/>
                <a:gd name="connsiteX44" fmla="*/ 9096 w 554221"/>
                <a:gd name="connsiteY44" fmla="*/ 353604 h 606933"/>
                <a:gd name="connsiteX45" fmla="*/ 183880 w 554221"/>
                <a:gd name="connsiteY45" fmla="*/ 279349 h 606933"/>
                <a:gd name="connsiteX46" fmla="*/ 184249 w 554221"/>
                <a:gd name="connsiteY46" fmla="*/ 279226 h 606933"/>
                <a:gd name="connsiteX47" fmla="*/ 186215 w 554221"/>
                <a:gd name="connsiteY47" fmla="*/ 278735 h 606933"/>
                <a:gd name="connsiteX48" fmla="*/ 187936 w 554221"/>
                <a:gd name="connsiteY48" fmla="*/ 278367 h 606933"/>
                <a:gd name="connsiteX49" fmla="*/ 189780 w 554221"/>
                <a:gd name="connsiteY49" fmla="*/ 278244 h 606933"/>
                <a:gd name="connsiteX50" fmla="*/ 191624 w 554221"/>
                <a:gd name="connsiteY50" fmla="*/ 278367 h 606933"/>
                <a:gd name="connsiteX51" fmla="*/ 193344 w 554221"/>
                <a:gd name="connsiteY51" fmla="*/ 278735 h 606933"/>
                <a:gd name="connsiteX52" fmla="*/ 195188 w 554221"/>
                <a:gd name="connsiteY52" fmla="*/ 279226 h 606933"/>
                <a:gd name="connsiteX53" fmla="*/ 195680 w 554221"/>
                <a:gd name="connsiteY53" fmla="*/ 279349 h 606933"/>
                <a:gd name="connsiteX54" fmla="*/ 267093 w 554221"/>
                <a:gd name="connsiteY54" fmla="*/ 309787 h 606933"/>
                <a:gd name="connsiteX55" fmla="*/ 179578 w 554221"/>
                <a:gd name="connsiteY55" fmla="*/ 126173 h 606933"/>
                <a:gd name="connsiteX56" fmla="*/ 305934 w 554221"/>
                <a:gd name="connsiteY56" fmla="*/ 0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4221" h="606933">
                  <a:moveTo>
                    <a:pt x="523984" y="316047"/>
                  </a:moveTo>
                  <a:lnTo>
                    <a:pt x="379560" y="377538"/>
                  </a:lnTo>
                  <a:lnTo>
                    <a:pt x="379560" y="569007"/>
                  </a:lnTo>
                  <a:lnTo>
                    <a:pt x="523984" y="507516"/>
                  </a:lnTo>
                  <a:close/>
                  <a:moveTo>
                    <a:pt x="204898" y="316047"/>
                  </a:moveTo>
                  <a:lnTo>
                    <a:pt x="204898" y="507516"/>
                  </a:lnTo>
                  <a:lnTo>
                    <a:pt x="349323" y="569007"/>
                  </a:lnTo>
                  <a:lnTo>
                    <a:pt x="349323" y="377538"/>
                  </a:lnTo>
                  <a:close/>
                  <a:moveTo>
                    <a:pt x="174661" y="316047"/>
                  </a:moveTo>
                  <a:lnTo>
                    <a:pt x="30237" y="377538"/>
                  </a:lnTo>
                  <a:lnTo>
                    <a:pt x="30237" y="569007"/>
                  </a:lnTo>
                  <a:lnTo>
                    <a:pt x="174661" y="507516"/>
                  </a:lnTo>
                  <a:close/>
                  <a:moveTo>
                    <a:pt x="305937" y="108106"/>
                  </a:moveTo>
                  <a:cubicBezTo>
                    <a:pt x="321896" y="108106"/>
                    <a:pt x="334834" y="121028"/>
                    <a:pt x="334834" y="136967"/>
                  </a:cubicBezTo>
                  <a:cubicBezTo>
                    <a:pt x="334834" y="152906"/>
                    <a:pt x="321896" y="165828"/>
                    <a:pt x="305937" y="165828"/>
                  </a:cubicBezTo>
                  <a:cubicBezTo>
                    <a:pt x="289978" y="165828"/>
                    <a:pt x="277040" y="152906"/>
                    <a:pt x="277040" y="136967"/>
                  </a:cubicBezTo>
                  <a:cubicBezTo>
                    <a:pt x="277040" y="121028"/>
                    <a:pt x="289978" y="108106"/>
                    <a:pt x="305937" y="108106"/>
                  </a:cubicBezTo>
                  <a:close/>
                  <a:moveTo>
                    <a:pt x="305934" y="85179"/>
                  </a:moveTo>
                  <a:cubicBezTo>
                    <a:pt x="277295" y="85179"/>
                    <a:pt x="254064" y="108377"/>
                    <a:pt x="254064" y="136974"/>
                  </a:cubicBezTo>
                  <a:cubicBezTo>
                    <a:pt x="254064" y="165572"/>
                    <a:pt x="277295" y="188769"/>
                    <a:pt x="305934" y="188769"/>
                  </a:cubicBezTo>
                  <a:cubicBezTo>
                    <a:pt x="334450" y="188769"/>
                    <a:pt x="357804" y="165572"/>
                    <a:pt x="357804" y="136974"/>
                  </a:cubicBezTo>
                  <a:cubicBezTo>
                    <a:pt x="357804" y="108377"/>
                    <a:pt x="334450" y="85179"/>
                    <a:pt x="305934" y="85179"/>
                  </a:cubicBezTo>
                  <a:close/>
                  <a:moveTo>
                    <a:pt x="305934" y="0"/>
                  </a:moveTo>
                  <a:cubicBezTo>
                    <a:pt x="375626" y="0"/>
                    <a:pt x="432290" y="56582"/>
                    <a:pt x="432290" y="126173"/>
                  </a:cubicBezTo>
                  <a:cubicBezTo>
                    <a:pt x="432290" y="181773"/>
                    <a:pt x="355837" y="294691"/>
                    <a:pt x="327075" y="335194"/>
                  </a:cubicBezTo>
                  <a:lnTo>
                    <a:pt x="364441" y="351150"/>
                  </a:lnTo>
                  <a:lnTo>
                    <a:pt x="533203" y="279349"/>
                  </a:lnTo>
                  <a:cubicBezTo>
                    <a:pt x="537873" y="277385"/>
                    <a:pt x="543159" y="277876"/>
                    <a:pt x="547461" y="280699"/>
                  </a:cubicBezTo>
                  <a:cubicBezTo>
                    <a:pt x="551640" y="283522"/>
                    <a:pt x="554221" y="288186"/>
                    <a:pt x="554221" y="293218"/>
                  </a:cubicBezTo>
                  <a:lnTo>
                    <a:pt x="554221" y="517458"/>
                  </a:lnTo>
                  <a:cubicBezTo>
                    <a:pt x="554221" y="523595"/>
                    <a:pt x="550534" y="528995"/>
                    <a:pt x="545002" y="531450"/>
                  </a:cubicBezTo>
                  <a:lnTo>
                    <a:pt x="370341" y="605706"/>
                  </a:lnTo>
                  <a:cubicBezTo>
                    <a:pt x="369972" y="605828"/>
                    <a:pt x="369604" y="605828"/>
                    <a:pt x="369235" y="605951"/>
                  </a:cubicBezTo>
                  <a:cubicBezTo>
                    <a:pt x="368866" y="606074"/>
                    <a:pt x="368620" y="606197"/>
                    <a:pt x="368252" y="606319"/>
                  </a:cubicBezTo>
                  <a:cubicBezTo>
                    <a:pt x="367022" y="606688"/>
                    <a:pt x="365670" y="606933"/>
                    <a:pt x="364441" y="606933"/>
                  </a:cubicBezTo>
                  <a:cubicBezTo>
                    <a:pt x="363089" y="606933"/>
                    <a:pt x="361860" y="606688"/>
                    <a:pt x="360631" y="606319"/>
                  </a:cubicBezTo>
                  <a:cubicBezTo>
                    <a:pt x="360262" y="606197"/>
                    <a:pt x="359893" y="606074"/>
                    <a:pt x="359525" y="605951"/>
                  </a:cubicBezTo>
                  <a:cubicBezTo>
                    <a:pt x="359156" y="605828"/>
                    <a:pt x="358787" y="605828"/>
                    <a:pt x="358541" y="605706"/>
                  </a:cubicBezTo>
                  <a:lnTo>
                    <a:pt x="189780" y="533905"/>
                  </a:lnTo>
                  <a:lnTo>
                    <a:pt x="21018" y="605706"/>
                  </a:lnTo>
                  <a:cubicBezTo>
                    <a:pt x="19052" y="606442"/>
                    <a:pt x="17085" y="606933"/>
                    <a:pt x="15118" y="606933"/>
                  </a:cubicBezTo>
                  <a:cubicBezTo>
                    <a:pt x="12169" y="606933"/>
                    <a:pt x="9219" y="606074"/>
                    <a:pt x="6760" y="604356"/>
                  </a:cubicBezTo>
                  <a:cubicBezTo>
                    <a:pt x="2581" y="601533"/>
                    <a:pt x="0" y="596869"/>
                    <a:pt x="0" y="591836"/>
                  </a:cubicBezTo>
                  <a:lnTo>
                    <a:pt x="0" y="367596"/>
                  </a:lnTo>
                  <a:cubicBezTo>
                    <a:pt x="0" y="361460"/>
                    <a:pt x="3565" y="356059"/>
                    <a:pt x="9096" y="353604"/>
                  </a:cubicBezTo>
                  <a:lnTo>
                    <a:pt x="183880" y="279349"/>
                  </a:lnTo>
                  <a:cubicBezTo>
                    <a:pt x="184003" y="279349"/>
                    <a:pt x="184126" y="279349"/>
                    <a:pt x="184249" y="279226"/>
                  </a:cubicBezTo>
                  <a:cubicBezTo>
                    <a:pt x="184863" y="278981"/>
                    <a:pt x="185601" y="278858"/>
                    <a:pt x="186215" y="278735"/>
                  </a:cubicBezTo>
                  <a:cubicBezTo>
                    <a:pt x="186830" y="278490"/>
                    <a:pt x="187322" y="278367"/>
                    <a:pt x="187936" y="278367"/>
                  </a:cubicBezTo>
                  <a:cubicBezTo>
                    <a:pt x="188551" y="278244"/>
                    <a:pt x="189165" y="278244"/>
                    <a:pt x="189780" y="278244"/>
                  </a:cubicBezTo>
                  <a:cubicBezTo>
                    <a:pt x="190394" y="278244"/>
                    <a:pt x="191009" y="278244"/>
                    <a:pt x="191624" y="278367"/>
                  </a:cubicBezTo>
                  <a:cubicBezTo>
                    <a:pt x="192238" y="278367"/>
                    <a:pt x="192730" y="278490"/>
                    <a:pt x="193344" y="278735"/>
                  </a:cubicBezTo>
                  <a:cubicBezTo>
                    <a:pt x="193959" y="278858"/>
                    <a:pt x="194573" y="278981"/>
                    <a:pt x="195188" y="279226"/>
                  </a:cubicBezTo>
                  <a:cubicBezTo>
                    <a:pt x="195311" y="279349"/>
                    <a:pt x="195557" y="279349"/>
                    <a:pt x="195680" y="279349"/>
                  </a:cubicBezTo>
                  <a:lnTo>
                    <a:pt x="267093" y="309787"/>
                  </a:lnTo>
                  <a:cubicBezTo>
                    <a:pt x="232677" y="258852"/>
                    <a:pt x="179578" y="172568"/>
                    <a:pt x="179578" y="126173"/>
                  </a:cubicBezTo>
                  <a:cubicBezTo>
                    <a:pt x="179578" y="56582"/>
                    <a:pt x="236241" y="0"/>
                    <a:pt x="305934" y="0"/>
                  </a:cubicBezTo>
                  <a:close/>
                </a:path>
              </a:pathLst>
            </a:custGeom>
            <a:solidFill>
              <a:schemeClr val="bg1"/>
            </a:solidFill>
            <a:ln>
              <a:solidFill>
                <a:schemeClr val="bg1"/>
              </a:solidFill>
            </a:ln>
          </p:spPr>
          <p:txBody>
            <a:bodyPr/>
            <a:lstStyle/>
            <a:p>
              <a:endParaRPr lang="zh-CN" altLang="en-US">
                <a:cs typeface="+mn-ea"/>
                <a:sym typeface="+mn-lt"/>
              </a:endParaRPr>
            </a:p>
          </p:txBody>
        </p:sp>
        <p:sp>
          <p:nvSpPr>
            <p:cNvPr id="173" name="圆角矩形 172">
              <a:extLst>
                <a:ext uri="{FF2B5EF4-FFF2-40B4-BE49-F238E27FC236}">
                  <a16:creationId xmlns:a16="http://schemas.microsoft.com/office/drawing/2014/main" id="{5E2371E3-B086-614D-8EC1-923B8C1C02DC}"/>
                </a:ext>
              </a:extLst>
            </p:cNvPr>
            <p:cNvSpPr/>
            <p:nvPr/>
          </p:nvSpPr>
          <p:spPr>
            <a:xfrm>
              <a:off x="3071076" y="1528288"/>
              <a:ext cx="2866643" cy="504000"/>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0" fontAlgn="auto" latinLnBrk="0" hangingPunct="0">
                <a:lnSpc>
                  <a:spcPct val="93000"/>
                </a:lnSpc>
                <a:spcBef>
                  <a:spcPts val="0"/>
                </a:spcBef>
                <a:spcAft>
                  <a:spcPts val="0"/>
                </a:spcAft>
                <a:buClrTx/>
                <a:buSzPct val="100000"/>
                <a:buFontTx/>
                <a:buNone/>
                <a:tabLst/>
                <a:defRPr/>
              </a:pPr>
              <a:endParaRPr kumimoji="0" lang="zh-CN" altLang="en-US" sz="900" b="1" i="0" u="none" strike="noStrike" kern="1200" cap="none" spc="0" normalizeH="0" baseline="0" noProof="0" dirty="0">
                <a:ln>
                  <a:noFill/>
                </a:ln>
                <a:solidFill>
                  <a:prstClr val="white"/>
                </a:solidFill>
                <a:effectLst/>
                <a:uLnTx/>
                <a:uFillTx/>
                <a:cs typeface="+mn-ea"/>
                <a:sym typeface="+mn-lt"/>
              </a:endParaRPr>
            </a:p>
          </p:txBody>
        </p:sp>
        <p:sp>
          <p:nvSpPr>
            <p:cNvPr id="174" name="圆角矩形 71">
              <a:extLst>
                <a:ext uri="{FF2B5EF4-FFF2-40B4-BE49-F238E27FC236}">
                  <a16:creationId xmlns:a16="http://schemas.microsoft.com/office/drawing/2014/main" id="{48B98166-857E-4EFA-909D-BD2A98270530}"/>
                </a:ext>
              </a:extLst>
            </p:cNvPr>
            <p:cNvSpPr/>
            <p:nvPr/>
          </p:nvSpPr>
          <p:spPr>
            <a:xfrm>
              <a:off x="6645953" y="5427153"/>
              <a:ext cx="2339172" cy="504000"/>
            </a:xfrm>
            <a:prstGeom prst="roundRect">
              <a:avLst/>
            </a:prstGeom>
            <a:solidFill>
              <a:srgbClr val="FF5500"/>
            </a:solidFill>
            <a:ln>
              <a:solidFill>
                <a:srgbClr val="FF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75" name="矩形 1">
              <a:extLst>
                <a:ext uri="{FF2B5EF4-FFF2-40B4-BE49-F238E27FC236}">
                  <a16:creationId xmlns:a16="http://schemas.microsoft.com/office/drawing/2014/main" id="{2422AA53-7CF2-1846-A078-035F1395B83E}"/>
                </a:ext>
              </a:extLst>
            </p:cNvPr>
            <p:cNvSpPr>
              <a:spLocks noChangeArrowheads="1"/>
            </p:cNvSpPr>
            <p:nvPr/>
          </p:nvSpPr>
          <p:spPr bwMode="auto">
            <a:xfrm>
              <a:off x="7342940" y="5506918"/>
              <a:ext cx="1596141" cy="5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0" marR="0" lvl="0" indent="0" algn="ctr" defTabSz="609630" rtl="0" eaLnBrk="0" fontAlgn="auto" latinLnBrk="0" hangingPunct="0">
                <a:lnSpc>
                  <a:spcPct val="93000"/>
                </a:lnSpc>
                <a:spcBef>
                  <a:spcPts val="0"/>
                </a:spcBef>
                <a:spcAft>
                  <a:spcPts val="0"/>
                </a:spcAft>
                <a:buClrTx/>
                <a:buSzPct val="100000"/>
                <a:buFontTx/>
                <a:buNone/>
                <a:tabLst/>
                <a:defRPr/>
              </a:pPr>
              <a:r>
                <a:rPr kumimoji="0" lang="zh-CN" altLang="en-US" sz="900" b="1" i="0" u="none" strike="noStrike" kern="1200" cap="none" spc="0" normalizeH="0" baseline="0" noProof="0" dirty="0">
                  <a:ln>
                    <a:noFill/>
                  </a:ln>
                  <a:solidFill>
                    <a:prstClr val="white"/>
                  </a:solidFill>
                  <a:effectLst/>
                  <a:uLnTx/>
                  <a:uFillTx/>
                  <a:cs typeface="+mn-ea"/>
                  <a:sym typeface="+mn-lt"/>
                </a:rPr>
                <a:t>定岗定编</a:t>
              </a:r>
              <a:endParaRPr kumimoji="0" lang="en-US" altLang="zh-CN" sz="900" b="1" i="0" u="none" strike="noStrike" kern="1200" cap="none" spc="0" normalizeH="0" baseline="0" noProof="0" dirty="0">
                <a:ln>
                  <a:noFill/>
                </a:ln>
                <a:solidFill>
                  <a:prstClr val="white"/>
                </a:solidFill>
                <a:effectLst/>
                <a:uLnTx/>
                <a:uFillTx/>
                <a:cs typeface="+mn-ea"/>
                <a:sym typeface="+mn-lt"/>
              </a:endParaRPr>
            </a:p>
          </p:txBody>
        </p:sp>
        <p:grpSp>
          <p:nvGrpSpPr>
            <p:cNvPr id="176" name="Group 77出自【趣你的PPT】(微信:qunideppt)：最优质的PPT资源库"/>
            <p:cNvGrpSpPr/>
            <p:nvPr/>
          </p:nvGrpSpPr>
          <p:grpSpPr>
            <a:xfrm>
              <a:off x="6994553" y="5464604"/>
              <a:ext cx="453859" cy="418918"/>
              <a:chOff x="5552261" y="1554043"/>
              <a:chExt cx="363359" cy="278229"/>
            </a:xfrm>
            <a:solidFill>
              <a:srgbClr val="FFFFFF"/>
            </a:solidFill>
          </p:grpSpPr>
          <p:sp>
            <p:nvSpPr>
              <p:cNvPr id="197" name="出自【趣你的PPT】(微信:qunideppt)：最优质的PPT资源库"/>
              <p:cNvSpPr>
                <a:spLocks/>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cs typeface="+mn-ea"/>
                  <a:sym typeface="+mn-lt"/>
                </a:endParaRPr>
              </a:p>
            </p:txBody>
          </p:sp>
          <p:sp>
            <p:nvSpPr>
              <p:cNvPr id="198" name="出自【趣你的PPT】(微信:qunideppt)：最优质的PPT资源库"/>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cs typeface="+mn-ea"/>
                  <a:sym typeface="+mn-lt"/>
                </a:endParaRPr>
              </a:p>
            </p:txBody>
          </p:sp>
          <p:sp>
            <p:nvSpPr>
              <p:cNvPr id="199" name="出自【趣你的PPT】(微信:qunideppt)：最优质的PPT资源库"/>
              <p:cNvSpPr>
                <a:spLocks noChangeArrowheads="1"/>
              </p:cNvSpPr>
              <p:nvPr/>
            </p:nvSpPr>
            <p:spPr bwMode="auto">
              <a:xfrm>
                <a:off x="5710062" y="1715997"/>
                <a:ext cx="45679" cy="186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cs typeface="+mn-ea"/>
                  <a:sym typeface="+mn-lt"/>
                </a:endParaRPr>
              </a:p>
            </p:txBody>
          </p:sp>
        </p:grpSp>
        <p:sp>
          <p:nvSpPr>
            <p:cNvPr id="177" name="research_344119">
              <a:extLst>
                <a:ext uri="{FF2B5EF4-FFF2-40B4-BE49-F238E27FC236}">
                  <a16:creationId xmlns:a16="http://schemas.microsoft.com/office/drawing/2014/main" id="{379205C2-1FDE-40BE-A27F-52429E046F13}"/>
                </a:ext>
              </a:extLst>
            </p:cNvPr>
            <p:cNvSpPr>
              <a:spLocks noChangeAspect="1"/>
            </p:cNvSpPr>
            <p:nvPr/>
          </p:nvSpPr>
          <p:spPr bwMode="auto">
            <a:xfrm>
              <a:off x="7094068" y="2474184"/>
              <a:ext cx="387691" cy="387107"/>
            </a:xfrm>
            <a:custGeom>
              <a:avLst/>
              <a:gdLst>
                <a:gd name="connsiteX0" fmla="*/ 88489 w 609614"/>
                <a:gd name="connsiteY0" fmla="*/ 540043 h 608697"/>
                <a:gd name="connsiteX1" fmla="*/ 58993 w 609614"/>
                <a:gd name="connsiteY1" fmla="*/ 569493 h 608697"/>
                <a:gd name="connsiteX2" fmla="*/ 58993 w 609614"/>
                <a:gd name="connsiteY2" fmla="*/ 582377 h 608697"/>
                <a:gd name="connsiteX3" fmla="*/ 88489 w 609614"/>
                <a:gd name="connsiteY3" fmla="*/ 589095 h 608697"/>
                <a:gd name="connsiteX4" fmla="*/ 117985 w 609614"/>
                <a:gd name="connsiteY4" fmla="*/ 582377 h 608697"/>
                <a:gd name="connsiteX5" fmla="*/ 117985 w 609614"/>
                <a:gd name="connsiteY5" fmla="*/ 569493 h 608697"/>
                <a:gd name="connsiteX6" fmla="*/ 88489 w 609614"/>
                <a:gd name="connsiteY6" fmla="*/ 540043 h 608697"/>
                <a:gd name="connsiteX7" fmla="*/ 88489 w 609614"/>
                <a:gd name="connsiteY7" fmla="*/ 481145 h 608697"/>
                <a:gd name="connsiteX8" fmla="*/ 68855 w 609614"/>
                <a:gd name="connsiteY8" fmla="*/ 500747 h 608697"/>
                <a:gd name="connsiteX9" fmla="*/ 88489 w 609614"/>
                <a:gd name="connsiteY9" fmla="*/ 520349 h 608697"/>
                <a:gd name="connsiteX10" fmla="*/ 108123 w 609614"/>
                <a:gd name="connsiteY10" fmla="*/ 500747 h 608697"/>
                <a:gd name="connsiteX11" fmla="*/ 88489 w 609614"/>
                <a:gd name="connsiteY11" fmla="*/ 481145 h 608697"/>
                <a:gd name="connsiteX12" fmla="*/ 88489 w 609614"/>
                <a:gd name="connsiteY12" fmla="*/ 451695 h 608697"/>
                <a:gd name="connsiteX13" fmla="*/ 19633 w 609614"/>
                <a:gd name="connsiteY13" fmla="*/ 520349 h 608697"/>
                <a:gd name="connsiteX14" fmla="*/ 39451 w 609614"/>
                <a:gd name="connsiteY14" fmla="*/ 568480 h 608697"/>
                <a:gd name="connsiteX15" fmla="*/ 61021 w 609614"/>
                <a:gd name="connsiteY15" fmla="*/ 528816 h 608697"/>
                <a:gd name="connsiteX16" fmla="*/ 49130 w 609614"/>
                <a:gd name="connsiteY16" fmla="*/ 500747 h 608697"/>
                <a:gd name="connsiteX17" fmla="*/ 88489 w 609614"/>
                <a:gd name="connsiteY17" fmla="*/ 461451 h 608697"/>
                <a:gd name="connsiteX18" fmla="*/ 127848 w 609614"/>
                <a:gd name="connsiteY18" fmla="*/ 500747 h 608697"/>
                <a:gd name="connsiteX19" fmla="*/ 115957 w 609614"/>
                <a:gd name="connsiteY19" fmla="*/ 528816 h 608697"/>
                <a:gd name="connsiteX20" fmla="*/ 137527 w 609614"/>
                <a:gd name="connsiteY20" fmla="*/ 568480 h 608697"/>
                <a:gd name="connsiteX21" fmla="*/ 157345 w 609614"/>
                <a:gd name="connsiteY21" fmla="*/ 520349 h 608697"/>
                <a:gd name="connsiteX22" fmla="*/ 88489 w 609614"/>
                <a:gd name="connsiteY22" fmla="*/ 451695 h 608697"/>
                <a:gd name="connsiteX23" fmla="*/ 486735 w 609614"/>
                <a:gd name="connsiteY23" fmla="*/ 440991 h 608697"/>
                <a:gd name="connsiteX24" fmla="*/ 441658 w 609614"/>
                <a:gd name="connsiteY24" fmla="*/ 486001 h 608697"/>
                <a:gd name="connsiteX25" fmla="*/ 535592 w 609614"/>
                <a:gd name="connsiteY25" fmla="*/ 579795 h 608697"/>
                <a:gd name="connsiteX26" fmla="*/ 558084 w 609614"/>
                <a:gd name="connsiteY26" fmla="*/ 589092 h 608697"/>
                <a:gd name="connsiteX27" fmla="*/ 589979 w 609614"/>
                <a:gd name="connsiteY27" fmla="*/ 557244 h 608697"/>
                <a:gd name="connsiteX28" fmla="*/ 580669 w 609614"/>
                <a:gd name="connsiteY28" fmla="*/ 534785 h 608697"/>
                <a:gd name="connsiteX29" fmla="*/ 88489 w 609614"/>
                <a:gd name="connsiteY29" fmla="*/ 432001 h 608697"/>
                <a:gd name="connsiteX30" fmla="*/ 176978 w 609614"/>
                <a:gd name="connsiteY30" fmla="*/ 520349 h 608697"/>
                <a:gd name="connsiteX31" fmla="*/ 88489 w 609614"/>
                <a:gd name="connsiteY31" fmla="*/ 608697 h 608697"/>
                <a:gd name="connsiteX32" fmla="*/ 0 w 609614"/>
                <a:gd name="connsiteY32" fmla="*/ 520349 h 608697"/>
                <a:gd name="connsiteX33" fmla="*/ 88489 w 609614"/>
                <a:gd name="connsiteY33" fmla="*/ 432001 h 608697"/>
                <a:gd name="connsiteX34" fmla="*/ 457421 w 609614"/>
                <a:gd name="connsiteY34" fmla="*/ 411720 h 608697"/>
                <a:gd name="connsiteX35" fmla="*/ 412344 w 609614"/>
                <a:gd name="connsiteY35" fmla="*/ 456731 h 608697"/>
                <a:gd name="connsiteX36" fmla="*/ 427739 w 609614"/>
                <a:gd name="connsiteY36" fmla="*/ 472102 h 608697"/>
                <a:gd name="connsiteX37" fmla="*/ 472816 w 609614"/>
                <a:gd name="connsiteY37" fmla="*/ 427092 h 608697"/>
                <a:gd name="connsiteX38" fmla="*/ 216322 w 609614"/>
                <a:gd name="connsiteY38" fmla="*/ 304403 h 608697"/>
                <a:gd name="connsiteX39" fmla="*/ 216322 w 609614"/>
                <a:gd name="connsiteY39" fmla="*/ 333857 h 608697"/>
                <a:gd name="connsiteX40" fmla="*/ 235957 w 609614"/>
                <a:gd name="connsiteY40" fmla="*/ 333857 h 608697"/>
                <a:gd name="connsiteX41" fmla="*/ 235957 w 609614"/>
                <a:gd name="connsiteY41" fmla="*/ 304403 h 608697"/>
                <a:gd name="connsiteX42" fmla="*/ 471709 w 609614"/>
                <a:gd name="connsiteY42" fmla="*/ 299609 h 608697"/>
                <a:gd name="connsiteX43" fmla="*/ 452259 w 609614"/>
                <a:gd name="connsiteY43" fmla="*/ 302831 h 608697"/>
                <a:gd name="connsiteX44" fmla="*/ 452351 w 609614"/>
                <a:gd name="connsiteY44" fmla="*/ 304396 h 608697"/>
                <a:gd name="connsiteX45" fmla="*/ 304860 w 609614"/>
                <a:gd name="connsiteY45" fmla="*/ 451668 h 608697"/>
                <a:gd name="connsiteX46" fmla="*/ 159027 w 609614"/>
                <a:gd name="connsiteY46" fmla="*/ 325474 h 608697"/>
                <a:gd name="connsiteX47" fmla="*/ 139669 w 609614"/>
                <a:gd name="connsiteY47" fmla="*/ 328696 h 608697"/>
                <a:gd name="connsiteX48" fmla="*/ 304860 w 609614"/>
                <a:gd name="connsiteY48" fmla="*/ 471274 h 608697"/>
                <a:gd name="connsiteX49" fmla="*/ 471986 w 609614"/>
                <a:gd name="connsiteY49" fmla="*/ 304396 h 608697"/>
                <a:gd name="connsiteX50" fmla="*/ 471709 w 609614"/>
                <a:gd name="connsiteY50" fmla="*/ 299609 h 608697"/>
                <a:gd name="connsiteX51" fmla="*/ 373586 w 609614"/>
                <a:gd name="connsiteY51" fmla="*/ 265100 h 608697"/>
                <a:gd name="connsiteX52" fmla="*/ 373586 w 609614"/>
                <a:gd name="connsiteY52" fmla="*/ 333857 h 608697"/>
                <a:gd name="connsiteX53" fmla="*/ 393313 w 609614"/>
                <a:gd name="connsiteY53" fmla="*/ 333857 h 608697"/>
                <a:gd name="connsiteX54" fmla="*/ 393313 w 609614"/>
                <a:gd name="connsiteY54" fmla="*/ 265100 h 608697"/>
                <a:gd name="connsiteX55" fmla="*/ 294954 w 609614"/>
                <a:gd name="connsiteY55" fmla="*/ 225798 h 608697"/>
                <a:gd name="connsiteX56" fmla="*/ 294954 w 609614"/>
                <a:gd name="connsiteY56" fmla="*/ 333857 h 608697"/>
                <a:gd name="connsiteX57" fmla="*/ 314589 w 609614"/>
                <a:gd name="connsiteY57" fmla="*/ 333857 h 608697"/>
                <a:gd name="connsiteX58" fmla="*/ 314589 w 609614"/>
                <a:gd name="connsiteY58" fmla="*/ 225798 h 608697"/>
                <a:gd name="connsiteX59" fmla="*/ 275319 w 609614"/>
                <a:gd name="connsiteY59" fmla="*/ 206192 h 608697"/>
                <a:gd name="connsiteX60" fmla="*/ 334316 w 609614"/>
                <a:gd name="connsiteY60" fmla="*/ 206192 h 608697"/>
                <a:gd name="connsiteX61" fmla="*/ 334316 w 609614"/>
                <a:gd name="connsiteY61" fmla="*/ 333857 h 608697"/>
                <a:gd name="connsiteX62" fmla="*/ 353951 w 609614"/>
                <a:gd name="connsiteY62" fmla="*/ 333857 h 608697"/>
                <a:gd name="connsiteX63" fmla="*/ 353951 w 609614"/>
                <a:gd name="connsiteY63" fmla="*/ 245495 h 608697"/>
                <a:gd name="connsiteX64" fmla="*/ 412948 w 609614"/>
                <a:gd name="connsiteY64" fmla="*/ 245495 h 608697"/>
                <a:gd name="connsiteX65" fmla="*/ 412948 w 609614"/>
                <a:gd name="connsiteY65" fmla="*/ 333857 h 608697"/>
                <a:gd name="connsiteX66" fmla="*/ 412948 w 609614"/>
                <a:gd name="connsiteY66" fmla="*/ 343614 h 608697"/>
                <a:gd name="connsiteX67" fmla="*/ 412948 w 609614"/>
                <a:gd name="connsiteY67" fmla="*/ 353462 h 608697"/>
                <a:gd name="connsiteX68" fmla="*/ 196595 w 609614"/>
                <a:gd name="connsiteY68" fmla="*/ 353462 h 608697"/>
                <a:gd name="connsiteX69" fmla="*/ 196595 w 609614"/>
                <a:gd name="connsiteY69" fmla="*/ 343614 h 608697"/>
                <a:gd name="connsiteX70" fmla="*/ 196595 w 609614"/>
                <a:gd name="connsiteY70" fmla="*/ 333857 h 608697"/>
                <a:gd name="connsiteX71" fmla="*/ 196595 w 609614"/>
                <a:gd name="connsiteY71" fmla="*/ 284706 h 608697"/>
                <a:gd name="connsiteX72" fmla="*/ 255592 w 609614"/>
                <a:gd name="connsiteY72" fmla="*/ 284706 h 608697"/>
                <a:gd name="connsiteX73" fmla="*/ 255592 w 609614"/>
                <a:gd name="connsiteY73" fmla="*/ 333857 h 608697"/>
                <a:gd name="connsiteX74" fmla="*/ 275319 w 609614"/>
                <a:gd name="connsiteY74" fmla="*/ 333857 h 608697"/>
                <a:gd name="connsiteX75" fmla="*/ 304860 w 609614"/>
                <a:gd name="connsiteY75" fmla="*/ 176728 h 608697"/>
                <a:gd name="connsiteX76" fmla="*/ 177003 w 609614"/>
                <a:gd name="connsiteY76" fmla="*/ 304396 h 608697"/>
                <a:gd name="connsiteX77" fmla="*/ 304860 w 609614"/>
                <a:gd name="connsiteY77" fmla="*/ 431970 h 608697"/>
                <a:gd name="connsiteX78" fmla="*/ 432624 w 609614"/>
                <a:gd name="connsiteY78" fmla="*/ 304396 h 608697"/>
                <a:gd name="connsiteX79" fmla="*/ 304860 w 609614"/>
                <a:gd name="connsiteY79" fmla="*/ 176728 h 608697"/>
                <a:gd name="connsiteX80" fmla="*/ 280431 w 609614"/>
                <a:gd name="connsiteY80" fmla="*/ 139450 h 608697"/>
                <a:gd name="connsiteX81" fmla="*/ 137641 w 609614"/>
                <a:gd name="connsiteY81" fmla="*/ 304396 h 608697"/>
                <a:gd name="connsiteX82" fmla="*/ 137918 w 609614"/>
                <a:gd name="connsiteY82" fmla="*/ 309090 h 608697"/>
                <a:gd name="connsiteX83" fmla="*/ 157460 w 609614"/>
                <a:gd name="connsiteY83" fmla="*/ 305868 h 608697"/>
                <a:gd name="connsiteX84" fmla="*/ 157368 w 609614"/>
                <a:gd name="connsiteY84" fmla="*/ 304396 h 608697"/>
                <a:gd name="connsiteX85" fmla="*/ 283658 w 609614"/>
                <a:gd name="connsiteY85" fmla="*/ 158780 h 608697"/>
                <a:gd name="connsiteX86" fmla="*/ 304860 w 609614"/>
                <a:gd name="connsiteY86" fmla="*/ 137425 h 608697"/>
                <a:gd name="connsiteX87" fmla="*/ 300066 w 609614"/>
                <a:gd name="connsiteY87" fmla="*/ 137701 h 608697"/>
                <a:gd name="connsiteX88" fmla="*/ 303293 w 609614"/>
                <a:gd name="connsiteY88" fmla="*/ 157215 h 608697"/>
                <a:gd name="connsiteX89" fmla="*/ 304860 w 609614"/>
                <a:gd name="connsiteY89" fmla="*/ 157123 h 608697"/>
                <a:gd name="connsiteX90" fmla="*/ 450600 w 609614"/>
                <a:gd name="connsiteY90" fmla="*/ 283225 h 608697"/>
                <a:gd name="connsiteX91" fmla="*/ 469958 w 609614"/>
                <a:gd name="connsiteY91" fmla="*/ 280004 h 608697"/>
                <a:gd name="connsiteX92" fmla="*/ 304860 w 609614"/>
                <a:gd name="connsiteY92" fmla="*/ 137425 h 608697"/>
                <a:gd name="connsiteX93" fmla="*/ 521125 w 609614"/>
                <a:gd name="connsiteY93" fmla="*/ 107950 h 608697"/>
                <a:gd name="connsiteX94" fmla="*/ 491629 w 609614"/>
                <a:gd name="connsiteY94" fmla="*/ 137399 h 608697"/>
                <a:gd name="connsiteX95" fmla="*/ 491629 w 609614"/>
                <a:gd name="connsiteY95" fmla="*/ 150375 h 608697"/>
                <a:gd name="connsiteX96" fmla="*/ 521125 w 609614"/>
                <a:gd name="connsiteY96" fmla="*/ 157094 h 608697"/>
                <a:gd name="connsiteX97" fmla="*/ 550621 w 609614"/>
                <a:gd name="connsiteY97" fmla="*/ 150375 h 608697"/>
                <a:gd name="connsiteX98" fmla="*/ 550621 w 609614"/>
                <a:gd name="connsiteY98" fmla="*/ 137399 h 608697"/>
                <a:gd name="connsiteX99" fmla="*/ 521125 w 609614"/>
                <a:gd name="connsiteY99" fmla="*/ 107950 h 608697"/>
                <a:gd name="connsiteX100" fmla="*/ 88489 w 609614"/>
                <a:gd name="connsiteY100" fmla="*/ 107950 h 608697"/>
                <a:gd name="connsiteX101" fmla="*/ 58993 w 609614"/>
                <a:gd name="connsiteY101" fmla="*/ 137399 h 608697"/>
                <a:gd name="connsiteX102" fmla="*/ 58993 w 609614"/>
                <a:gd name="connsiteY102" fmla="*/ 150375 h 608697"/>
                <a:gd name="connsiteX103" fmla="*/ 88489 w 609614"/>
                <a:gd name="connsiteY103" fmla="*/ 157094 h 608697"/>
                <a:gd name="connsiteX104" fmla="*/ 117985 w 609614"/>
                <a:gd name="connsiteY104" fmla="*/ 150375 h 608697"/>
                <a:gd name="connsiteX105" fmla="*/ 117985 w 609614"/>
                <a:gd name="connsiteY105" fmla="*/ 137399 h 608697"/>
                <a:gd name="connsiteX106" fmla="*/ 88489 w 609614"/>
                <a:gd name="connsiteY106" fmla="*/ 107950 h 608697"/>
                <a:gd name="connsiteX107" fmla="*/ 521125 w 609614"/>
                <a:gd name="connsiteY107" fmla="*/ 49051 h 608697"/>
                <a:gd name="connsiteX108" fmla="*/ 501491 w 609614"/>
                <a:gd name="connsiteY108" fmla="*/ 68746 h 608697"/>
                <a:gd name="connsiteX109" fmla="*/ 521125 w 609614"/>
                <a:gd name="connsiteY109" fmla="*/ 88348 h 608697"/>
                <a:gd name="connsiteX110" fmla="*/ 540851 w 609614"/>
                <a:gd name="connsiteY110" fmla="*/ 68746 h 608697"/>
                <a:gd name="connsiteX111" fmla="*/ 521125 w 609614"/>
                <a:gd name="connsiteY111" fmla="*/ 49051 h 608697"/>
                <a:gd name="connsiteX112" fmla="*/ 88489 w 609614"/>
                <a:gd name="connsiteY112" fmla="*/ 49051 h 608697"/>
                <a:gd name="connsiteX113" fmla="*/ 68855 w 609614"/>
                <a:gd name="connsiteY113" fmla="*/ 68746 h 608697"/>
                <a:gd name="connsiteX114" fmla="*/ 88489 w 609614"/>
                <a:gd name="connsiteY114" fmla="*/ 88348 h 608697"/>
                <a:gd name="connsiteX115" fmla="*/ 108123 w 609614"/>
                <a:gd name="connsiteY115" fmla="*/ 68746 h 608697"/>
                <a:gd name="connsiteX116" fmla="*/ 88489 w 609614"/>
                <a:gd name="connsiteY116" fmla="*/ 49051 h 608697"/>
                <a:gd name="connsiteX117" fmla="*/ 196638 w 609614"/>
                <a:gd name="connsiteY117" fmla="*/ 39305 h 608697"/>
                <a:gd name="connsiteX118" fmla="*/ 296563 w 609614"/>
                <a:gd name="connsiteY118" fmla="*/ 118280 h 608697"/>
                <a:gd name="connsiteX119" fmla="*/ 304860 w 609614"/>
                <a:gd name="connsiteY119" fmla="*/ 117819 h 608697"/>
                <a:gd name="connsiteX120" fmla="*/ 489316 w 609614"/>
                <a:gd name="connsiteY120" fmla="*/ 276414 h 608697"/>
                <a:gd name="connsiteX121" fmla="*/ 550617 w 609614"/>
                <a:gd name="connsiteY121" fmla="*/ 196334 h 608697"/>
                <a:gd name="connsiteX122" fmla="*/ 570344 w 609614"/>
                <a:gd name="connsiteY122" fmla="*/ 196334 h 608697"/>
                <a:gd name="connsiteX123" fmla="*/ 491252 w 609614"/>
                <a:gd name="connsiteY123" fmla="*/ 296112 h 608697"/>
                <a:gd name="connsiteX124" fmla="*/ 491621 w 609614"/>
                <a:gd name="connsiteY124" fmla="*/ 304396 h 608697"/>
                <a:gd name="connsiteX125" fmla="*/ 468207 w 609614"/>
                <a:gd name="connsiteY125" fmla="*/ 394692 h 608697"/>
                <a:gd name="connsiteX126" fmla="*/ 486735 w 609614"/>
                <a:gd name="connsiteY126" fmla="*/ 413193 h 608697"/>
                <a:gd name="connsiteX127" fmla="*/ 504342 w 609614"/>
                <a:gd name="connsiteY127" fmla="*/ 395612 h 608697"/>
                <a:gd name="connsiteX128" fmla="*/ 518261 w 609614"/>
                <a:gd name="connsiteY128" fmla="*/ 409511 h 608697"/>
                <a:gd name="connsiteX129" fmla="*/ 500655 w 609614"/>
                <a:gd name="connsiteY129" fmla="*/ 427092 h 608697"/>
                <a:gd name="connsiteX130" fmla="*/ 594588 w 609614"/>
                <a:gd name="connsiteY130" fmla="*/ 520886 h 608697"/>
                <a:gd name="connsiteX131" fmla="*/ 609614 w 609614"/>
                <a:gd name="connsiteY131" fmla="*/ 557244 h 608697"/>
                <a:gd name="connsiteX132" fmla="*/ 558084 w 609614"/>
                <a:gd name="connsiteY132" fmla="*/ 608697 h 608697"/>
                <a:gd name="connsiteX133" fmla="*/ 521672 w 609614"/>
                <a:gd name="connsiteY133" fmla="*/ 593694 h 608697"/>
                <a:gd name="connsiteX134" fmla="*/ 427739 w 609614"/>
                <a:gd name="connsiteY134" fmla="*/ 499900 h 608697"/>
                <a:gd name="connsiteX135" fmla="*/ 410132 w 609614"/>
                <a:gd name="connsiteY135" fmla="*/ 517480 h 608697"/>
                <a:gd name="connsiteX136" fmla="*/ 396212 w 609614"/>
                <a:gd name="connsiteY136" fmla="*/ 503582 h 608697"/>
                <a:gd name="connsiteX137" fmla="*/ 413819 w 609614"/>
                <a:gd name="connsiteY137" fmla="*/ 486001 h 608697"/>
                <a:gd name="connsiteX138" fmla="*/ 395290 w 609614"/>
                <a:gd name="connsiteY138" fmla="*/ 467500 h 608697"/>
                <a:gd name="connsiteX139" fmla="*/ 304860 w 609614"/>
                <a:gd name="connsiteY139" fmla="*/ 490879 h 608697"/>
                <a:gd name="connsiteX140" fmla="*/ 120311 w 609614"/>
                <a:gd name="connsiteY140" fmla="*/ 332377 h 608697"/>
                <a:gd name="connsiteX141" fmla="*/ 59010 w 609614"/>
                <a:gd name="connsiteY141" fmla="*/ 412365 h 608697"/>
                <a:gd name="connsiteX142" fmla="*/ 39375 w 609614"/>
                <a:gd name="connsiteY142" fmla="*/ 412365 h 608697"/>
                <a:gd name="connsiteX143" fmla="*/ 118467 w 609614"/>
                <a:gd name="connsiteY143" fmla="*/ 312680 h 608697"/>
                <a:gd name="connsiteX144" fmla="*/ 118006 w 609614"/>
                <a:gd name="connsiteY144" fmla="*/ 304396 h 608697"/>
                <a:gd name="connsiteX145" fmla="*/ 276836 w 609614"/>
                <a:gd name="connsiteY145" fmla="*/ 120120 h 608697"/>
                <a:gd name="connsiteX146" fmla="*/ 196638 w 609614"/>
                <a:gd name="connsiteY146" fmla="*/ 58910 h 608697"/>
                <a:gd name="connsiteX147" fmla="*/ 521125 w 609614"/>
                <a:gd name="connsiteY147" fmla="*/ 19602 h 608697"/>
                <a:gd name="connsiteX148" fmla="*/ 452362 w 609614"/>
                <a:gd name="connsiteY148" fmla="*/ 88348 h 608697"/>
                <a:gd name="connsiteX149" fmla="*/ 472087 w 609614"/>
                <a:gd name="connsiteY149" fmla="*/ 136479 h 608697"/>
                <a:gd name="connsiteX150" fmla="*/ 493657 w 609614"/>
                <a:gd name="connsiteY150" fmla="*/ 96722 h 608697"/>
                <a:gd name="connsiteX151" fmla="*/ 481858 w 609614"/>
                <a:gd name="connsiteY151" fmla="*/ 68746 h 608697"/>
                <a:gd name="connsiteX152" fmla="*/ 521125 w 609614"/>
                <a:gd name="connsiteY152" fmla="*/ 29449 h 608697"/>
                <a:gd name="connsiteX153" fmla="*/ 560484 w 609614"/>
                <a:gd name="connsiteY153" fmla="*/ 68746 h 608697"/>
                <a:gd name="connsiteX154" fmla="*/ 548593 w 609614"/>
                <a:gd name="connsiteY154" fmla="*/ 96722 h 608697"/>
                <a:gd name="connsiteX155" fmla="*/ 570255 w 609614"/>
                <a:gd name="connsiteY155" fmla="*/ 136479 h 608697"/>
                <a:gd name="connsiteX156" fmla="*/ 589981 w 609614"/>
                <a:gd name="connsiteY156" fmla="*/ 88348 h 608697"/>
                <a:gd name="connsiteX157" fmla="*/ 521125 w 609614"/>
                <a:gd name="connsiteY157" fmla="*/ 19602 h 608697"/>
                <a:gd name="connsiteX158" fmla="*/ 88489 w 609614"/>
                <a:gd name="connsiteY158" fmla="*/ 19602 h 608697"/>
                <a:gd name="connsiteX159" fmla="*/ 19633 w 609614"/>
                <a:gd name="connsiteY159" fmla="*/ 88348 h 608697"/>
                <a:gd name="connsiteX160" fmla="*/ 39451 w 609614"/>
                <a:gd name="connsiteY160" fmla="*/ 136479 h 608697"/>
                <a:gd name="connsiteX161" fmla="*/ 61021 w 609614"/>
                <a:gd name="connsiteY161" fmla="*/ 96722 h 608697"/>
                <a:gd name="connsiteX162" fmla="*/ 49130 w 609614"/>
                <a:gd name="connsiteY162" fmla="*/ 68746 h 608697"/>
                <a:gd name="connsiteX163" fmla="*/ 88489 w 609614"/>
                <a:gd name="connsiteY163" fmla="*/ 29449 h 608697"/>
                <a:gd name="connsiteX164" fmla="*/ 127848 w 609614"/>
                <a:gd name="connsiteY164" fmla="*/ 68746 h 608697"/>
                <a:gd name="connsiteX165" fmla="*/ 115957 w 609614"/>
                <a:gd name="connsiteY165" fmla="*/ 96722 h 608697"/>
                <a:gd name="connsiteX166" fmla="*/ 137527 w 609614"/>
                <a:gd name="connsiteY166" fmla="*/ 136479 h 608697"/>
                <a:gd name="connsiteX167" fmla="*/ 157345 w 609614"/>
                <a:gd name="connsiteY167" fmla="*/ 88348 h 608697"/>
                <a:gd name="connsiteX168" fmla="*/ 88489 w 609614"/>
                <a:gd name="connsiteY168" fmla="*/ 19602 h 608697"/>
                <a:gd name="connsiteX169" fmla="*/ 521125 w 609614"/>
                <a:gd name="connsiteY169" fmla="*/ 0 h 608697"/>
                <a:gd name="connsiteX170" fmla="*/ 609614 w 609614"/>
                <a:gd name="connsiteY170" fmla="*/ 88348 h 608697"/>
                <a:gd name="connsiteX171" fmla="*/ 521125 w 609614"/>
                <a:gd name="connsiteY171" fmla="*/ 176696 h 608697"/>
                <a:gd name="connsiteX172" fmla="*/ 432636 w 609614"/>
                <a:gd name="connsiteY172" fmla="*/ 88348 h 608697"/>
                <a:gd name="connsiteX173" fmla="*/ 521125 w 609614"/>
                <a:gd name="connsiteY173" fmla="*/ 0 h 608697"/>
                <a:gd name="connsiteX174" fmla="*/ 88489 w 609614"/>
                <a:gd name="connsiteY174" fmla="*/ 0 h 608697"/>
                <a:gd name="connsiteX175" fmla="*/ 176978 w 609614"/>
                <a:gd name="connsiteY175" fmla="*/ 88348 h 608697"/>
                <a:gd name="connsiteX176" fmla="*/ 88489 w 609614"/>
                <a:gd name="connsiteY176" fmla="*/ 176696 h 608697"/>
                <a:gd name="connsiteX177" fmla="*/ 0 w 609614"/>
                <a:gd name="connsiteY177" fmla="*/ 88348 h 608697"/>
                <a:gd name="connsiteX178" fmla="*/ 88489 w 609614"/>
                <a:gd name="connsiteY178"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609614" h="608697">
                  <a:moveTo>
                    <a:pt x="88489" y="540043"/>
                  </a:moveTo>
                  <a:cubicBezTo>
                    <a:pt x="72266" y="540043"/>
                    <a:pt x="58993" y="553204"/>
                    <a:pt x="58993" y="569493"/>
                  </a:cubicBezTo>
                  <a:lnTo>
                    <a:pt x="58993" y="582377"/>
                  </a:lnTo>
                  <a:cubicBezTo>
                    <a:pt x="67934" y="586610"/>
                    <a:pt x="77889" y="589095"/>
                    <a:pt x="88489" y="589095"/>
                  </a:cubicBezTo>
                  <a:cubicBezTo>
                    <a:pt x="99089" y="589095"/>
                    <a:pt x="109044" y="586610"/>
                    <a:pt x="117985" y="582377"/>
                  </a:cubicBezTo>
                  <a:lnTo>
                    <a:pt x="117985" y="569493"/>
                  </a:lnTo>
                  <a:cubicBezTo>
                    <a:pt x="117985" y="553204"/>
                    <a:pt x="104712" y="540043"/>
                    <a:pt x="88489" y="540043"/>
                  </a:cubicBezTo>
                  <a:close/>
                  <a:moveTo>
                    <a:pt x="88489" y="481145"/>
                  </a:moveTo>
                  <a:cubicBezTo>
                    <a:pt x="77612" y="481145"/>
                    <a:pt x="68855" y="489888"/>
                    <a:pt x="68855" y="500747"/>
                  </a:cubicBezTo>
                  <a:cubicBezTo>
                    <a:pt x="68855" y="511606"/>
                    <a:pt x="77612" y="520349"/>
                    <a:pt x="88489" y="520349"/>
                  </a:cubicBezTo>
                  <a:cubicBezTo>
                    <a:pt x="99366" y="520349"/>
                    <a:pt x="108123" y="511606"/>
                    <a:pt x="108123" y="500747"/>
                  </a:cubicBezTo>
                  <a:cubicBezTo>
                    <a:pt x="108123" y="489888"/>
                    <a:pt x="99366" y="481145"/>
                    <a:pt x="88489" y="481145"/>
                  </a:cubicBezTo>
                  <a:close/>
                  <a:moveTo>
                    <a:pt x="88489" y="451695"/>
                  </a:moveTo>
                  <a:cubicBezTo>
                    <a:pt x="50512" y="451695"/>
                    <a:pt x="19633" y="482525"/>
                    <a:pt x="19633" y="520349"/>
                  </a:cubicBezTo>
                  <a:cubicBezTo>
                    <a:pt x="19633" y="539123"/>
                    <a:pt x="27192" y="556057"/>
                    <a:pt x="39451" y="568480"/>
                  </a:cubicBezTo>
                  <a:cubicBezTo>
                    <a:pt x="39728" y="552007"/>
                    <a:pt x="48208" y="537467"/>
                    <a:pt x="61021" y="528816"/>
                  </a:cubicBezTo>
                  <a:cubicBezTo>
                    <a:pt x="53739" y="521638"/>
                    <a:pt x="49130" y="511699"/>
                    <a:pt x="49130" y="500747"/>
                  </a:cubicBezTo>
                  <a:cubicBezTo>
                    <a:pt x="49130" y="479120"/>
                    <a:pt x="66828" y="461451"/>
                    <a:pt x="88489" y="461451"/>
                  </a:cubicBezTo>
                  <a:cubicBezTo>
                    <a:pt x="110150" y="461451"/>
                    <a:pt x="127848" y="479120"/>
                    <a:pt x="127848" y="500747"/>
                  </a:cubicBezTo>
                  <a:cubicBezTo>
                    <a:pt x="127848" y="511699"/>
                    <a:pt x="123239" y="521638"/>
                    <a:pt x="115957" y="528816"/>
                  </a:cubicBezTo>
                  <a:cubicBezTo>
                    <a:pt x="128770" y="537467"/>
                    <a:pt x="137250" y="552007"/>
                    <a:pt x="137527" y="568480"/>
                  </a:cubicBezTo>
                  <a:cubicBezTo>
                    <a:pt x="149786" y="556057"/>
                    <a:pt x="157345" y="539123"/>
                    <a:pt x="157345" y="520349"/>
                  </a:cubicBezTo>
                  <a:cubicBezTo>
                    <a:pt x="157345" y="482525"/>
                    <a:pt x="126466" y="451695"/>
                    <a:pt x="88489" y="451695"/>
                  </a:cubicBezTo>
                  <a:close/>
                  <a:moveTo>
                    <a:pt x="486735" y="440991"/>
                  </a:moveTo>
                  <a:lnTo>
                    <a:pt x="441658" y="486001"/>
                  </a:lnTo>
                  <a:lnTo>
                    <a:pt x="535592" y="579795"/>
                  </a:lnTo>
                  <a:cubicBezTo>
                    <a:pt x="541584" y="585778"/>
                    <a:pt x="549603" y="589092"/>
                    <a:pt x="558084" y="589092"/>
                  </a:cubicBezTo>
                  <a:cubicBezTo>
                    <a:pt x="575691" y="589092"/>
                    <a:pt x="589979" y="574825"/>
                    <a:pt x="589979" y="557244"/>
                  </a:cubicBezTo>
                  <a:cubicBezTo>
                    <a:pt x="589979" y="548776"/>
                    <a:pt x="586661" y="540768"/>
                    <a:pt x="580669" y="534785"/>
                  </a:cubicBezTo>
                  <a:close/>
                  <a:moveTo>
                    <a:pt x="88489" y="432001"/>
                  </a:moveTo>
                  <a:cubicBezTo>
                    <a:pt x="137250" y="432001"/>
                    <a:pt x="176978" y="471666"/>
                    <a:pt x="176978" y="520349"/>
                  </a:cubicBezTo>
                  <a:cubicBezTo>
                    <a:pt x="176978" y="569125"/>
                    <a:pt x="137250" y="608697"/>
                    <a:pt x="88489" y="608697"/>
                  </a:cubicBezTo>
                  <a:cubicBezTo>
                    <a:pt x="39728" y="608697"/>
                    <a:pt x="0" y="569125"/>
                    <a:pt x="0" y="520349"/>
                  </a:cubicBezTo>
                  <a:cubicBezTo>
                    <a:pt x="0" y="471666"/>
                    <a:pt x="39728" y="432001"/>
                    <a:pt x="88489" y="432001"/>
                  </a:cubicBezTo>
                  <a:close/>
                  <a:moveTo>
                    <a:pt x="457421" y="411720"/>
                  </a:moveTo>
                  <a:cubicBezTo>
                    <a:pt x="445069" y="429117"/>
                    <a:pt x="429767" y="444396"/>
                    <a:pt x="412344" y="456731"/>
                  </a:cubicBezTo>
                  <a:lnTo>
                    <a:pt x="427739" y="472102"/>
                  </a:lnTo>
                  <a:lnTo>
                    <a:pt x="472816" y="427092"/>
                  </a:lnTo>
                  <a:close/>
                  <a:moveTo>
                    <a:pt x="216322" y="304403"/>
                  </a:moveTo>
                  <a:lnTo>
                    <a:pt x="216322" y="333857"/>
                  </a:lnTo>
                  <a:lnTo>
                    <a:pt x="235957" y="333857"/>
                  </a:lnTo>
                  <a:lnTo>
                    <a:pt x="235957" y="304403"/>
                  </a:lnTo>
                  <a:close/>
                  <a:moveTo>
                    <a:pt x="471709" y="299609"/>
                  </a:moveTo>
                  <a:lnTo>
                    <a:pt x="452259" y="302831"/>
                  </a:lnTo>
                  <a:cubicBezTo>
                    <a:pt x="452259" y="303383"/>
                    <a:pt x="452351" y="303843"/>
                    <a:pt x="452351" y="304396"/>
                  </a:cubicBezTo>
                  <a:cubicBezTo>
                    <a:pt x="452351" y="385580"/>
                    <a:pt x="386164" y="451668"/>
                    <a:pt x="304860" y="451668"/>
                  </a:cubicBezTo>
                  <a:cubicBezTo>
                    <a:pt x="230745" y="451668"/>
                    <a:pt x="169352" y="396717"/>
                    <a:pt x="159027" y="325474"/>
                  </a:cubicBezTo>
                  <a:lnTo>
                    <a:pt x="139669" y="328696"/>
                  </a:lnTo>
                  <a:cubicBezTo>
                    <a:pt x="151561" y="409235"/>
                    <a:pt x="220974" y="471274"/>
                    <a:pt x="304860" y="471274"/>
                  </a:cubicBezTo>
                  <a:cubicBezTo>
                    <a:pt x="397042" y="471274"/>
                    <a:pt x="471986" y="396441"/>
                    <a:pt x="471986" y="304396"/>
                  </a:cubicBezTo>
                  <a:cubicBezTo>
                    <a:pt x="471986" y="302739"/>
                    <a:pt x="471802" y="301266"/>
                    <a:pt x="471709" y="299609"/>
                  </a:cubicBezTo>
                  <a:close/>
                  <a:moveTo>
                    <a:pt x="373586" y="265100"/>
                  </a:moveTo>
                  <a:lnTo>
                    <a:pt x="373586" y="333857"/>
                  </a:lnTo>
                  <a:lnTo>
                    <a:pt x="393313" y="333857"/>
                  </a:lnTo>
                  <a:lnTo>
                    <a:pt x="393313" y="265100"/>
                  </a:lnTo>
                  <a:close/>
                  <a:moveTo>
                    <a:pt x="294954" y="225798"/>
                  </a:moveTo>
                  <a:lnTo>
                    <a:pt x="294954" y="333857"/>
                  </a:lnTo>
                  <a:lnTo>
                    <a:pt x="314589" y="333857"/>
                  </a:lnTo>
                  <a:lnTo>
                    <a:pt x="314589" y="225798"/>
                  </a:lnTo>
                  <a:close/>
                  <a:moveTo>
                    <a:pt x="275319" y="206192"/>
                  </a:moveTo>
                  <a:lnTo>
                    <a:pt x="334316" y="206192"/>
                  </a:lnTo>
                  <a:lnTo>
                    <a:pt x="334316" y="333857"/>
                  </a:lnTo>
                  <a:lnTo>
                    <a:pt x="353951" y="333857"/>
                  </a:lnTo>
                  <a:lnTo>
                    <a:pt x="353951" y="245495"/>
                  </a:lnTo>
                  <a:lnTo>
                    <a:pt x="412948" y="245495"/>
                  </a:lnTo>
                  <a:lnTo>
                    <a:pt x="412948" y="333857"/>
                  </a:lnTo>
                  <a:lnTo>
                    <a:pt x="412948" y="343614"/>
                  </a:lnTo>
                  <a:lnTo>
                    <a:pt x="412948" y="353462"/>
                  </a:lnTo>
                  <a:lnTo>
                    <a:pt x="196595" y="353462"/>
                  </a:lnTo>
                  <a:lnTo>
                    <a:pt x="196595" y="343614"/>
                  </a:lnTo>
                  <a:lnTo>
                    <a:pt x="196595" y="333857"/>
                  </a:lnTo>
                  <a:lnTo>
                    <a:pt x="196595" y="284706"/>
                  </a:lnTo>
                  <a:lnTo>
                    <a:pt x="255592" y="284706"/>
                  </a:lnTo>
                  <a:lnTo>
                    <a:pt x="255592" y="333857"/>
                  </a:lnTo>
                  <a:lnTo>
                    <a:pt x="275319" y="333857"/>
                  </a:lnTo>
                  <a:close/>
                  <a:moveTo>
                    <a:pt x="304860" y="176728"/>
                  </a:moveTo>
                  <a:cubicBezTo>
                    <a:pt x="234340" y="176728"/>
                    <a:pt x="177003" y="233981"/>
                    <a:pt x="177003" y="304396"/>
                  </a:cubicBezTo>
                  <a:cubicBezTo>
                    <a:pt x="177003" y="374718"/>
                    <a:pt x="234340" y="431970"/>
                    <a:pt x="304860" y="431970"/>
                  </a:cubicBezTo>
                  <a:cubicBezTo>
                    <a:pt x="375287" y="431970"/>
                    <a:pt x="432624" y="374718"/>
                    <a:pt x="432624" y="304396"/>
                  </a:cubicBezTo>
                  <a:cubicBezTo>
                    <a:pt x="432624" y="233981"/>
                    <a:pt x="375287" y="176728"/>
                    <a:pt x="304860" y="176728"/>
                  </a:cubicBezTo>
                  <a:close/>
                  <a:moveTo>
                    <a:pt x="280431" y="139450"/>
                  </a:moveTo>
                  <a:cubicBezTo>
                    <a:pt x="199772" y="151324"/>
                    <a:pt x="137641" y="220634"/>
                    <a:pt x="137641" y="304396"/>
                  </a:cubicBezTo>
                  <a:cubicBezTo>
                    <a:pt x="137641" y="305960"/>
                    <a:pt x="137826" y="307525"/>
                    <a:pt x="137918" y="309090"/>
                  </a:cubicBezTo>
                  <a:lnTo>
                    <a:pt x="157460" y="305868"/>
                  </a:lnTo>
                  <a:cubicBezTo>
                    <a:pt x="157368" y="305316"/>
                    <a:pt x="157368" y="304856"/>
                    <a:pt x="157368" y="304396"/>
                  </a:cubicBezTo>
                  <a:cubicBezTo>
                    <a:pt x="157368" y="230391"/>
                    <a:pt x="212309" y="169089"/>
                    <a:pt x="283658" y="158780"/>
                  </a:cubicBezTo>
                  <a:close/>
                  <a:moveTo>
                    <a:pt x="304860" y="137425"/>
                  </a:moveTo>
                  <a:cubicBezTo>
                    <a:pt x="303200" y="137425"/>
                    <a:pt x="301725" y="137609"/>
                    <a:pt x="300066" y="137701"/>
                  </a:cubicBezTo>
                  <a:lnTo>
                    <a:pt x="303293" y="157215"/>
                  </a:lnTo>
                  <a:cubicBezTo>
                    <a:pt x="303846" y="157123"/>
                    <a:pt x="304307" y="157123"/>
                    <a:pt x="304860" y="157123"/>
                  </a:cubicBezTo>
                  <a:cubicBezTo>
                    <a:pt x="378974" y="157123"/>
                    <a:pt x="440275" y="211982"/>
                    <a:pt x="450600" y="283225"/>
                  </a:cubicBezTo>
                  <a:lnTo>
                    <a:pt x="469958" y="280004"/>
                  </a:lnTo>
                  <a:cubicBezTo>
                    <a:pt x="458159" y="199464"/>
                    <a:pt x="388745" y="137425"/>
                    <a:pt x="304860" y="137425"/>
                  </a:cubicBezTo>
                  <a:close/>
                  <a:moveTo>
                    <a:pt x="521125" y="107950"/>
                  </a:moveTo>
                  <a:cubicBezTo>
                    <a:pt x="504902" y="107950"/>
                    <a:pt x="491629" y="121202"/>
                    <a:pt x="491629" y="137399"/>
                  </a:cubicBezTo>
                  <a:lnTo>
                    <a:pt x="491629" y="150375"/>
                  </a:lnTo>
                  <a:cubicBezTo>
                    <a:pt x="500662" y="154609"/>
                    <a:pt x="510617" y="157094"/>
                    <a:pt x="521125" y="157094"/>
                  </a:cubicBezTo>
                  <a:cubicBezTo>
                    <a:pt x="531725" y="157094"/>
                    <a:pt x="541680" y="154609"/>
                    <a:pt x="550621" y="150375"/>
                  </a:cubicBezTo>
                  <a:lnTo>
                    <a:pt x="550621" y="137399"/>
                  </a:lnTo>
                  <a:cubicBezTo>
                    <a:pt x="550621" y="121202"/>
                    <a:pt x="537440" y="107950"/>
                    <a:pt x="521125" y="107950"/>
                  </a:cubicBezTo>
                  <a:close/>
                  <a:moveTo>
                    <a:pt x="88489" y="107950"/>
                  </a:moveTo>
                  <a:cubicBezTo>
                    <a:pt x="72266" y="107950"/>
                    <a:pt x="58993" y="121202"/>
                    <a:pt x="58993" y="137399"/>
                  </a:cubicBezTo>
                  <a:lnTo>
                    <a:pt x="58993" y="150375"/>
                  </a:lnTo>
                  <a:cubicBezTo>
                    <a:pt x="67934" y="154609"/>
                    <a:pt x="77889" y="157094"/>
                    <a:pt x="88489" y="157094"/>
                  </a:cubicBezTo>
                  <a:cubicBezTo>
                    <a:pt x="99089" y="157094"/>
                    <a:pt x="109044" y="154609"/>
                    <a:pt x="117985" y="150375"/>
                  </a:cubicBezTo>
                  <a:lnTo>
                    <a:pt x="117985" y="137399"/>
                  </a:lnTo>
                  <a:cubicBezTo>
                    <a:pt x="117985" y="121202"/>
                    <a:pt x="104712" y="107950"/>
                    <a:pt x="88489" y="107950"/>
                  </a:cubicBezTo>
                  <a:close/>
                  <a:moveTo>
                    <a:pt x="521125" y="49051"/>
                  </a:moveTo>
                  <a:cubicBezTo>
                    <a:pt x="510340" y="49051"/>
                    <a:pt x="501491" y="57886"/>
                    <a:pt x="501491" y="68746"/>
                  </a:cubicBezTo>
                  <a:cubicBezTo>
                    <a:pt x="501491" y="79513"/>
                    <a:pt x="510340" y="88348"/>
                    <a:pt x="521125" y="88348"/>
                  </a:cubicBezTo>
                  <a:cubicBezTo>
                    <a:pt x="532002" y="88348"/>
                    <a:pt x="540851" y="79513"/>
                    <a:pt x="540851" y="68746"/>
                  </a:cubicBezTo>
                  <a:cubicBezTo>
                    <a:pt x="540851" y="57886"/>
                    <a:pt x="532002" y="49051"/>
                    <a:pt x="521125" y="49051"/>
                  </a:cubicBezTo>
                  <a:close/>
                  <a:moveTo>
                    <a:pt x="88489" y="49051"/>
                  </a:moveTo>
                  <a:cubicBezTo>
                    <a:pt x="77612" y="49051"/>
                    <a:pt x="68855" y="57886"/>
                    <a:pt x="68855" y="68746"/>
                  </a:cubicBezTo>
                  <a:cubicBezTo>
                    <a:pt x="68855" y="79513"/>
                    <a:pt x="77612" y="88348"/>
                    <a:pt x="88489" y="88348"/>
                  </a:cubicBezTo>
                  <a:cubicBezTo>
                    <a:pt x="99366" y="88348"/>
                    <a:pt x="108123" y="79513"/>
                    <a:pt x="108123" y="68746"/>
                  </a:cubicBezTo>
                  <a:cubicBezTo>
                    <a:pt x="108123" y="57886"/>
                    <a:pt x="99366" y="49051"/>
                    <a:pt x="88489" y="49051"/>
                  </a:cubicBezTo>
                  <a:close/>
                  <a:moveTo>
                    <a:pt x="196638" y="39305"/>
                  </a:moveTo>
                  <a:cubicBezTo>
                    <a:pt x="244757" y="39305"/>
                    <a:pt x="285686" y="72073"/>
                    <a:pt x="296563" y="118280"/>
                  </a:cubicBezTo>
                  <a:cubicBezTo>
                    <a:pt x="299329" y="118095"/>
                    <a:pt x="302002" y="117819"/>
                    <a:pt x="304860" y="117819"/>
                  </a:cubicBezTo>
                  <a:cubicBezTo>
                    <a:pt x="398332" y="117819"/>
                    <a:pt x="475673" y="186761"/>
                    <a:pt x="489316" y="276414"/>
                  </a:cubicBezTo>
                  <a:cubicBezTo>
                    <a:pt x="525267" y="266749"/>
                    <a:pt x="550617" y="234257"/>
                    <a:pt x="550617" y="196334"/>
                  </a:cubicBezTo>
                  <a:lnTo>
                    <a:pt x="570344" y="196334"/>
                  </a:lnTo>
                  <a:cubicBezTo>
                    <a:pt x="570344" y="244382"/>
                    <a:pt x="537435" y="285250"/>
                    <a:pt x="491252" y="296112"/>
                  </a:cubicBezTo>
                  <a:cubicBezTo>
                    <a:pt x="491344" y="298873"/>
                    <a:pt x="491621" y="301542"/>
                    <a:pt x="491621" y="304396"/>
                  </a:cubicBezTo>
                  <a:cubicBezTo>
                    <a:pt x="491621" y="337164"/>
                    <a:pt x="483048" y="367907"/>
                    <a:pt x="468207" y="394692"/>
                  </a:cubicBezTo>
                  <a:lnTo>
                    <a:pt x="486735" y="413193"/>
                  </a:lnTo>
                  <a:lnTo>
                    <a:pt x="504342" y="395612"/>
                  </a:lnTo>
                  <a:lnTo>
                    <a:pt x="518261" y="409511"/>
                  </a:lnTo>
                  <a:lnTo>
                    <a:pt x="500655" y="427092"/>
                  </a:lnTo>
                  <a:lnTo>
                    <a:pt x="594588" y="520886"/>
                  </a:lnTo>
                  <a:cubicBezTo>
                    <a:pt x="604267" y="530551"/>
                    <a:pt x="609614" y="543529"/>
                    <a:pt x="609614" y="557244"/>
                  </a:cubicBezTo>
                  <a:cubicBezTo>
                    <a:pt x="609614" y="585594"/>
                    <a:pt x="586476" y="608697"/>
                    <a:pt x="558084" y="608697"/>
                  </a:cubicBezTo>
                  <a:cubicBezTo>
                    <a:pt x="544349" y="608697"/>
                    <a:pt x="531351" y="603359"/>
                    <a:pt x="521672" y="593694"/>
                  </a:cubicBezTo>
                  <a:lnTo>
                    <a:pt x="427739" y="499900"/>
                  </a:lnTo>
                  <a:lnTo>
                    <a:pt x="410132" y="517480"/>
                  </a:lnTo>
                  <a:lnTo>
                    <a:pt x="396212" y="503582"/>
                  </a:lnTo>
                  <a:lnTo>
                    <a:pt x="413819" y="486001"/>
                  </a:lnTo>
                  <a:lnTo>
                    <a:pt x="395290" y="467500"/>
                  </a:lnTo>
                  <a:cubicBezTo>
                    <a:pt x="368465" y="482319"/>
                    <a:pt x="337677" y="490879"/>
                    <a:pt x="304860" y="490879"/>
                  </a:cubicBezTo>
                  <a:cubicBezTo>
                    <a:pt x="211387" y="490879"/>
                    <a:pt x="133954" y="421937"/>
                    <a:pt x="120311" y="332377"/>
                  </a:cubicBezTo>
                  <a:cubicBezTo>
                    <a:pt x="84360" y="342042"/>
                    <a:pt x="59010" y="374442"/>
                    <a:pt x="59010" y="412365"/>
                  </a:cubicBezTo>
                  <a:lnTo>
                    <a:pt x="39375" y="412365"/>
                  </a:lnTo>
                  <a:cubicBezTo>
                    <a:pt x="39375" y="364317"/>
                    <a:pt x="72192" y="323541"/>
                    <a:pt x="118467" y="312680"/>
                  </a:cubicBezTo>
                  <a:cubicBezTo>
                    <a:pt x="118283" y="309918"/>
                    <a:pt x="118006" y="307157"/>
                    <a:pt x="118006" y="304396"/>
                  </a:cubicBezTo>
                  <a:cubicBezTo>
                    <a:pt x="118006" y="211062"/>
                    <a:pt x="187051" y="133743"/>
                    <a:pt x="276836" y="120120"/>
                  </a:cubicBezTo>
                  <a:cubicBezTo>
                    <a:pt x="267157" y="84223"/>
                    <a:pt x="234617" y="58910"/>
                    <a:pt x="196638" y="58910"/>
                  </a:cubicBezTo>
                  <a:close/>
                  <a:moveTo>
                    <a:pt x="521125" y="19602"/>
                  </a:moveTo>
                  <a:cubicBezTo>
                    <a:pt x="483241" y="19602"/>
                    <a:pt x="452362" y="50432"/>
                    <a:pt x="452362" y="88348"/>
                  </a:cubicBezTo>
                  <a:cubicBezTo>
                    <a:pt x="452362" y="107030"/>
                    <a:pt x="459920" y="124055"/>
                    <a:pt x="472087" y="136479"/>
                  </a:cubicBezTo>
                  <a:cubicBezTo>
                    <a:pt x="472456" y="119914"/>
                    <a:pt x="480844" y="105373"/>
                    <a:pt x="493657" y="96722"/>
                  </a:cubicBezTo>
                  <a:cubicBezTo>
                    <a:pt x="486375" y="89636"/>
                    <a:pt x="481858" y="79697"/>
                    <a:pt x="481858" y="68746"/>
                  </a:cubicBezTo>
                  <a:cubicBezTo>
                    <a:pt x="481858" y="47027"/>
                    <a:pt x="499464" y="29449"/>
                    <a:pt x="521125" y="29449"/>
                  </a:cubicBezTo>
                  <a:cubicBezTo>
                    <a:pt x="542879" y="29449"/>
                    <a:pt x="560484" y="47027"/>
                    <a:pt x="560484" y="68746"/>
                  </a:cubicBezTo>
                  <a:cubicBezTo>
                    <a:pt x="560484" y="79697"/>
                    <a:pt x="555968" y="89636"/>
                    <a:pt x="548593" y="96722"/>
                  </a:cubicBezTo>
                  <a:cubicBezTo>
                    <a:pt x="561406" y="105373"/>
                    <a:pt x="569886" y="119914"/>
                    <a:pt x="570255" y="136479"/>
                  </a:cubicBezTo>
                  <a:cubicBezTo>
                    <a:pt x="582422" y="124055"/>
                    <a:pt x="589981" y="107030"/>
                    <a:pt x="589981" y="88348"/>
                  </a:cubicBezTo>
                  <a:cubicBezTo>
                    <a:pt x="589981" y="50432"/>
                    <a:pt x="559102" y="19602"/>
                    <a:pt x="521125" y="19602"/>
                  </a:cubicBezTo>
                  <a:close/>
                  <a:moveTo>
                    <a:pt x="88489" y="19602"/>
                  </a:moveTo>
                  <a:cubicBezTo>
                    <a:pt x="50512" y="19602"/>
                    <a:pt x="19633" y="50432"/>
                    <a:pt x="19633" y="88348"/>
                  </a:cubicBezTo>
                  <a:cubicBezTo>
                    <a:pt x="19633" y="107030"/>
                    <a:pt x="27192" y="124055"/>
                    <a:pt x="39451" y="136479"/>
                  </a:cubicBezTo>
                  <a:cubicBezTo>
                    <a:pt x="39728" y="119914"/>
                    <a:pt x="48208" y="105373"/>
                    <a:pt x="61021" y="96722"/>
                  </a:cubicBezTo>
                  <a:cubicBezTo>
                    <a:pt x="53739" y="89636"/>
                    <a:pt x="49130" y="79697"/>
                    <a:pt x="49130" y="68746"/>
                  </a:cubicBezTo>
                  <a:cubicBezTo>
                    <a:pt x="49130" y="47027"/>
                    <a:pt x="66828" y="29449"/>
                    <a:pt x="88489" y="29449"/>
                  </a:cubicBezTo>
                  <a:cubicBezTo>
                    <a:pt x="110150" y="29449"/>
                    <a:pt x="127848" y="47027"/>
                    <a:pt x="127848" y="68746"/>
                  </a:cubicBezTo>
                  <a:cubicBezTo>
                    <a:pt x="127848" y="79697"/>
                    <a:pt x="123239" y="89636"/>
                    <a:pt x="115957" y="96722"/>
                  </a:cubicBezTo>
                  <a:cubicBezTo>
                    <a:pt x="128770" y="105373"/>
                    <a:pt x="137250" y="119914"/>
                    <a:pt x="137527" y="136479"/>
                  </a:cubicBezTo>
                  <a:cubicBezTo>
                    <a:pt x="149786" y="124055"/>
                    <a:pt x="157345" y="107030"/>
                    <a:pt x="157345" y="88348"/>
                  </a:cubicBezTo>
                  <a:cubicBezTo>
                    <a:pt x="157345" y="50432"/>
                    <a:pt x="126466" y="19602"/>
                    <a:pt x="88489" y="19602"/>
                  </a:cubicBezTo>
                  <a:close/>
                  <a:moveTo>
                    <a:pt x="521125" y="0"/>
                  </a:moveTo>
                  <a:cubicBezTo>
                    <a:pt x="569978" y="0"/>
                    <a:pt x="609614" y="39664"/>
                    <a:pt x="609614" y="88348"/>
                  </a:cubicBezTo>
                  <a:cubicBezTo>
                    <a:pt x="609614" y="137031"/>
                    <a:pt x="569978" y="176696"/>
                    <a:pt x="521125" y="176696"/>
                  </a:cubicBezTo>
                  <a:cubicBezTo>
                    <a:pt x="472364" y="176696"/>
                    <a:pt x="432636" y="137031"/>
                    <a:pt x="432636" y="88348"/>
                  </a:cubicBezTo>
                  <a:cubicBezTo>
                    <a:pt x="432636" y="39664"/>
                    <a:pt x="472364" y="0"/>
                    <a:pt x="521125" y="0"/>
                  </a:cubicBezTo>
                  <a:close/>
                  <a:moveTo>
                    <a:pt x="88489" y="0"/>
                  </a:moveTo>
                  <a:cubicBezTo>
                    <a:pt x="137250" y="0"/>
                    <a:pt x="176978" y="39664"/>
                    <a:pt x="176978" y="88348"/>
                  </a:cubicBezTo>
                  <a:cubicBezTo>
                    <a:pt x="176978" y="137031"/>
                    <a:pt x="137250" y="176696"/>
                    <a:pt x="88489" y="176696"/>
                  </a:cubicBezTo>
                  <a:cubicBezTo>
                    <a:pt x="39728" y="176696"/>
                    <a:pt x="0" y="137031"/>
                    <a:pt x="0" y="88348"/>
                  </a:cubicBezTo>
                  <a:cubicBezTo>
                    <a:pt x="0" y="39664"/>
                    <a:pt x="39728" y="0"/>
                    <a:pt x="88489" y="0"/>
                  </a:cubicBezTo>
                  <a:close/>
                </a:path>
              </a:pathLst>
            </a:custGeom>
            <a:solidFill>
              <a:srgbClr val="FFFFFF"/>
            </a:solidFill>
            <a:ln>
              <a:noFill/>
            </a:ln>
          </p:spPr>
          <p:txBody>
            <a:bodyPr/>
            <a:lstStyle/>
            <a:p>
              <a:endParaRPr lang="zh-CN" altLang="en-US">
                <a:cs typeface="+mn-ea"/>
                <a:sym typeface="+mn-lt"/>
              </a:endParaRPr>
            </a:p>
          </p:txBody>
        </p:sp>
        <p:sp>
          <p:nvSpPr>
            <p:cNvPr id="178" name="list_150990">
              <a:extLst>
                <a:ext uri="{FF2B5EF4-FFF2-40B4-BE49-F238E27FC236}">
                  <a16:creationId xmlns:a16="http://schemas.microsoft.com/office/drawing/2014/main" id="{2D37250F-AA60-446B-BBF6-62B092A0852B}"/>
                </a:ext>
              </a:extLst>
            </p:cNvPr>
            <p:cNvSpPr>
              <a:spLocks noChangeAspect="1"/>
            </p:cNvSpPr>
            <p:nvPr/>
          </p:nvSpPr>
          <p:spPr bwMode="auto">
            <a:xfrm>
              <a:off x="3392298" y="1558165"/>
              <a:ext cx="424066" cy="430447"/>
            </a:xfrm>
            <a:custGeom>
              <a:avLst/>
              <a:gdLst>
                <a:gd name="connsiteX0" fmla="*/ 221980 w 592223"/>
                <a:gd name="connsiteY0" fmla="*/ 389269 h 601134"/>
                <a:gd name="connsiteX1" fmla="*/ 206643 w 592223"/>
                <a:gd name="connsiteY1" fmla="*/ 390881 h 601134"/>
                <a:gd name="connsiteX2" fmla="*/ 139645 w 592223"/>
                <a:gd name="connsiteY2" fmla="*/ 469057 h 601134"/>
                <a:gd name="connsiteX3" fmla="*/ 98478 w 592223"/>
                <a:gd name="connsiteY3" fmla="*/ 438431 h 601134"/>
                <a:gd name="connsiteX4" fmla="*/ 83142 w 592223"/>
                <a:gd name="connsiteY4" fmla="*/ 440043 h 601134"/>
                <a:gd name="connsiteX5" fmla="*/ 85563 w 592223"/>
                <a:gd name="connsiteY5" fmla="*/ 455356 h 601134"/>
                <a:gd name="connsiteX6" fmla="*/ 134802 w 592223"/>
                <a:gd name="connsiteY6" fmla="*/ 492429 h 601134"/>
                <a:gd name="connsiteX7" fmla="*/ 141260 w 592223"/>
                <a:gd name="connsiteY7" fmla="*/ 494041 h 601134"/>
                <a:gd name="connsiteX8" fmla="*/ 149332 w 592223"/>
                <a:gd name="connsiteY8" fmla="*/ 490817 h 601134"/>
                <a:gd name="connsiteX9" fmla="*/ 222787 w 592223"/>
                <a:gd name="connsiteY9" fmla="*/ 404581 h 601134"/>
                <a:gd name="connsiteX10" fmla="*/ 221980 w 592223"/>
                <a:gd name="connsiteY10" fmla="*/ 389269 h 601134"/>
                <a:gd name="connsiteX11" fmla="*/ 439075 w 592223"/>
                <a:gd name="connsiteY11" fmla="*/ 344088 h 601134"/>
                <a:gd name="connsiteX12" fmla="*/ 344643 w 592223"/>
                <a:gd name="connsiteY12" fmla="*/ 438365 h 601134"/>
                <a:gd name="connsiteX13" fmla="*/ 439075 w 592223"/>
                <a:gd name="connsiteY13" fmla="*/ 532642 h 601134"/>
                <a:gd name="connsiteX14" fmla="*/ 534313 w 592223"/>
                <a:gd name="connsiteY14" fmla="*/ 438365 h 601134"/>
                <a:gd name="connsiteX15" fmla="*/ 439075 w 592223"/>
                <a:gd name="connsiteY15" fmla="*/ 344088 h 601134"/>
                <a:gd name="connsiteX16" fmla="*/ 439075 w 592223"/>
                <a:gd name="connsiteY16" fmla="*/ 322332 h 601134"/>
                <a:gd name="connsiteX17" fmla="*/ 555298 w 592223"/>
                <a:gd name="connsiteY17" fmla="*/ 438365 h 601134"/>
                <a:gd name="connsiteX18" fmla="*/ 525435 w 592223"/>
                <a:gd name="connsiteY18" fmla="*/ 516527 h 601134"/>
                <a:gd name="connsiteX19" fmla="*/ 589197 w 592223"/>
                <a:gd name="connsiteY19" fmla="*/ 583407 h 601134"/>
                <a:gd name="connsiteX20" fmla="*/ 589197 w 592223"/>
                <a:gd name="connsiteY20" fmla="*/ 598717 h 601134"/>
                <a:gd name="connsiteX21" fmla="*/ 581933 w 592223"/>
                <a:gd name="connsiteY21" fmla="*/ 601134 h 601134"/>
                <a:gd name="connsiteX22" fmla="*/ 573861 w 592223"/>
                <a:gd name="connsiteY22" fmla="*/ 597911 h 601134"/>
                <a:gd name="connsiteX23" fmla="*/ 509293 w 592223"/>
                <a:gd name="connsiteY23" fmla="*/ 531031 h 601134"/>
                <a:gd name="connsiteX24" fmla="*/ 439075 w 592223"/>
                <a:gd name="connsiteY24" fmla="*/ 554399 h 601134"/>
                <a:gd name="connsiteX25" fmla="*/ 322851 w 592223"/>
                <a:gd name="connsiteY25" fmla="*/ 438365 h 601134"/>
                <a:gd name="connsiteX26" fmla="*/ 439075 w 592223"/>
                <a:gd name="connsiteY26" fmla="*/ 322332 h 601134"/>
                <a:gd name="connsiteX27" fmla="*/ 221980 w 592223"/>
                <a:gd name="connsiteY27" fmla="*/ 228081 h 601134"/>
                <a:gd name="connsiteX28" fmla="*/ 206643 w 592223"/>
                <a:gd name="connsiteY28" fmla="*/ 229693 h 601134"/>
                <a:gd name="connsiteX29" fmla="*/ 139645 w 592223"/>
                <a:gd name="connsiteY29" fmla="*/ 307869 h 601134"/>
                <a:gd name="connsiteX30" fmla="*/ 98478 w 592223"/>
                <a:gd name="connsiteY30" fmla="*/ 277243 h 601134"/>
                <a:gd name="connsiteX31" fmla="*/ 83142 w 592223"/>
                <a:gd name="connsiteY31" fmla="*/ 278855 h 601134"/>
                <a:gd name="connsiteX32" fmla="*/ 85563 w 592223"/>
                <a:gd name="connsiteY32" fmla="*/ 294168 h 601134"/>
                <a:gd name="connsiteX33" fmla="*/ 134802 w 592223"/>
                <a:gd name="connsiteY33" fmla="*/ 331241 h 601134"/>
                <a:gd name="connsiteX34" fmla="*/ 141260 w 592223"/>
                <a:gd name="connsiteY34" fmla="*/ 332853 h 601134"/>
                <a:gd name="connsiteX35" fmla="*/ 149332 w 592223"/>
                <a:gd name="connsiteY35" fmla="*/ 329629 h 601134"/>
                <a:gd name="connsiteX36" fmla="*/ 222787 w 592223"/>
                <a:gd name="connsiteY36" fmla="*/ 243394 h 601134"/>
                <a:gd name="connsiteX37" fmla="*/ 221980 w 592223"/>
                <a:gd name="connsiteY37" fmla="*/ 228081 h 601134"/>
                <a:gd name="connsiteX38" fmla="*/ 290592 w 592223"/>
                <a:gd name="connsiteY38" fmla="*/ 128950 h 601134"/>
                <a:gd name="connsiteX39" fmla="*/ 280098 w 592223"/>
                <a:gd name="connsiteY39" fmla="*/ 139428 h 601134"/>
                <a:gd name="connsiteX40" fmla="*/ 290592 w 592223"/>
                <a:gd name="connsiteY40" fmla="*/ 150711 h 601134"/>
                <a:gd name="connsiteX41" fmla="*/ 484319 w 592223"/>
                <a:gd name="connsiteY41" fmla="*/ 150711 h 601134"/>
                <a:gd name="connsiteX42" fmla="*/ 495620 w 592223"/>
                <a:gd name="connsiteY42" fmla="*/ 139428 h 601134"/>
                <a:gd name="connsiteX43" fmla="*/ 484319 w 592223"/>
                <a:gd name="connsiteY43" fmla="*/ 128950 h 601134"/>
                <a:gd name="connsiteX44" fmla="*/ 221980 w 592223"/>
                <a:gd name="connsiteY44" fmla="*/ 78176 h 601134"/>
                <a:gd name="connsiteX45" fmla="*/ 206643 w 592223"/>
                <a:gd name="connsiteY45" fmla="*/ 78982 h 601134"/>
                <a:gd name="connsiteX46" fmla="*/ 139645 w 592223"/>
                <a:gd name="connsiteY46" fmla="*/ 157158 h 601134"/>
                <a:gd name="connsiteX47" fmla="*/ 98478 w 592223"/>
                <a:gd name="connsiteY47" fmla="*/ 126533 h 601134"/>
                <a:gd name="connsiteX48" fmla="*/ 83142 w 592223"/>
                <a:gd name="connsiteY48" fmla="*/ 128950 h 601134"/>
                <a:gd name="connsiteX49" fmla="*/ 85563 w 592223"/>
                <a:gd name="connsiteY49" fmla="*/ 143457 h 601134"/>
                <a:gd name="connsiteX50" fmla="*/ 134802 w 592223"/>
                <a:gd name="connsiteY50" fmla="*/ 180530 h 601134"/>
                <a:gd name="connsiteX51" fmla="*/ 141260 w 592223"/>
                <a:gd name="connsiteY51" fmla="*/ 182948 h 601134"/>
                <a:gd name="connsiteX52" fmla="*/ 149332 w 592223"/>
                <a:gd name="connsiteY52" fmla="*/ 178919 h 601134"/>
                <a:gd name="connsiteX53" fmla="*/ 222787 w 592223"/>
                <a:gd name="connsiteY53" fmla="*/ 92683 h 601134"/>
                <a:gd name="connsiteX54" fmla="*/ 221980 w 592223"/>
                <a:gd name="connsiteY54" fmla="*/ 78176 h 601134"/>
                <a:gd name="connsiteX55" fmla="*/ 131573 w 592223"/>
                <a:gd name="connsiteY55" fmla="*/ 0 h 601134"/>
                <a:gd name="connsiteX56" fmla="*/ 450417 w 592223"/>
                <a:gd name="connsiteY56" fmla="*/ 0 h 601134"/>
                <a:gd name="connsiteX57" fmla="*/ 581183 w 592223"/>
                <a:gd name="connsiteY57" fmla="*/ 130562 h 601134"/>
                <a:gd name="connsiteX58" fmla="*/ 581183 w 592223"/>
                <a:gd name="connsiteY58" fmla="*/ 395716 h 601134"/>
                <a:gd name="connsiteX59" fmla="*/ 489970 w 592223"/>
                <a:gd name="connsiteY59" fmla="*/ 299003 h 601134"/>
                <a:gd name="connsiteX60" fmla="*/ 495620 w 592223"/>
                <a:gd name="connsiteY60" fmla="*/ 290138 h 601134"/>
                <a:gd name="connsiteX61" fmla="*/ 484319 w 592223"/>
                <a:gd name="connsiteY61" fmla="*/ 279661 h 601134"/>
                <a:gd name="connsiteX62" fmla="*/ 290592 w 592223"/>
                <a:gd name="connsiteY62" fmla="*/ 279661 h 601134"/>
                <a:gd name="connsiteX63" fmla="*/ 280098 w 592223"/>
                <a:gd name="connsiteY63" fmla="*/ 290138 h 601134"/>
                <a:gd name="connsiteX64" fmla="*/ 290592 w 592223"/>
                <a:gd name="connsiteY64" fmla="*/ 300615 h 601134"/>
                <a:gd name="connsiteX65" fmla="*/ 384227 w 592223"/>
                <a:gd name="connsiteY65" fmla="*/ 300615 h 601134"/>
                <a:gd name="connsiteX66" fmla="*/ 290592 w 592223"/>
                <a:gd name="connsiteY66" fmla="*/ 438431 h 601134"/>
                <a:gd name="connsiteX67" fmla="*/ 291399 w 592223"/>
                <a:gd name="connsiteY67" fmla="*/ 440849 h 601134"/>
                <a:gd name="connsiteX68" fmla="*/ 290592 w 592223"/>
                <a:gd name="connsiteY68" fmla="*/ 440849 h 601134"/>
                <a:gd name="connsiteX69" fmla="*/ 293013 w 592223"/>
                <a:gd name="connsiteY69" fmla="*/ 461803 h 601134"/>
                <a:gd name="connsiteX70" fmla="*/ 396335 w 592223"/>
                <a:gd name="connsiteY70" fmla="*/ 580276 h 601134"/>
                <a:gd name="connsiteX71" fmla="*/ 131573 w 592223"/>
                <a:gd name="connsiteY71" fmla="*/ 580276 h 601134"/>
                <a:gd name="connsiteX72" fmla="*/ 0 w 592223"/>
                <a:gd name="connsiteY72" fmla="*/ 449714 h 601134"/>
                <a:gd name="connsiteX73" fmla="*/ 0 w 592223"/>
                <a:gd name="connsiteY73" fmla="*/ 130562 h 601134"/>
                <a:gd name="connsiteX74" fmla="*/ 131573 w 592223"/>
                <a:gd name="connsiteY74" fmla="*/ 0 h 60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92223" h="601134">
                  <a:moveTo>
                    <a:pt x="221980" y="389269"/>
                  </a:moveTo>
                  <a:cubicBezTo>
                    <a:pt x="217136" y="385239"/>
                    <a:pt x="210679" y="386045"/>
                    <a:pt x="206643" y="390881"/>
                  </a:cubicBezTo>
                  <a:lnTo>
                    <a:pt x="139645" y="469057"/>
                  </a:lnTo>
                  <a:lnTo>
                    <a:pt x="98478" y="438431"/>
                  </a:lnTo>
                  <a:cubicBezTo>
                    <a:pt x="93635" y="434401"/>
                    <a:pt x="87178" y="435207"/>
                    <a:pt x="83142" y="440043"/>
                  </a:cubicBezTo>
                  <a:cubicBezTo>
                    <a:pt x="79913" y="444878"/>
                    <a:pt x="80720" y="452132"/>
                    <a:pt x="85563" y="455356"/>
                  </a:cubicBezTo>
                  <a:lnTo>
                    <a:pt x="134802" y="492429"/>
                  </a:lnTo>
                  <a:cubicBezTo>
                    <a:pt x="136417" y="493235"/>
                    <a:pt x="138838" y="494041"/>
                    <a:pt x="141260" y="494041"/>
                  </a:cubicBezTo>
                  <a:cubicBezTo>
                    <a:pt x="143681" y="494041"/>
                    <a:pt x="146910" y="493235"/>
                    <a:pt x="149332" y="490817"/>
                  </a:cubicBezTo>
                  <a:lnTo>
                    <a:pt x="222787" y="404581"/>
                  </a:lnTo>
                  <a:cubicBezTo>
                    <a:pt x="226823" y="399746"/>
                    <a:pt x="226016" y="393298"/>
                    <a:pt x="221980" y="389269"/>
                  </a:cubicBezTo>
                  <a:close/>
                  <a:moveTo>
                    <a:pt x="439075" y="344088"/>
                  </a:moveTo>
                  <a:cubicBezTo>
                    <a:pt x="387420" y="344088"/>
                    <a:pt x="344643" y="385989"/>
                    <a:pt x="344643" y="438365"/>
                  </a:cubicBezTo>
                  <a:cubicBezTo>
                    <a:pt x="344643" y="490741"/>
                    <a:pt x="387420" y="532642"/>
                    <a:pt x="439075" y="532642"/>
                  </a:cubicBezTo>
                  <a:cubicBezTo>
                    <a:pt x="491537" y="532642"/>
                    <a:pt x="534313" y="490741"/>
                    <a:pt x="534313" y="438365"/>
                  </a:cubicBezTo>
                  <a:cubicBezTo>
                    <a:pt x="534313" y="385989"/>
                    <a:pt x="491537" y="344088"/>
                    <a:pt x="439075" y="344088"/>
                  </a:cubicBezTo>
                  <a:close/>
                  <a:moveTo>
                    <a:pt x="439075" y="322332"/>
                  </a:moveTo>
                  <a:cubicBezTo>
                    <a:pt x="503643" y="322332"/>
                    <a:pt x="555298" y="374708"/>
                    <a:pt x="555298" y="438365"/>
                  </a:cubicBezTo>
                  <a:cubicBezTo>
                    <a:pt x="555298" y="468179"/>
                    <a:pt x="543999" y="495576"/>
                    <a:pt x="525435" y="516527"/>
                  </a:cubicBezTo>
                  <a:lnTo>
                    <a:pt x="589197" y="583407"/>
                  </a:lnTo>
                  <a:cubicBezTo>
                    <a:pt x="593232" y="587436"/>
                    <a:pt x="593232" y="594688"/>
                    <a:pt x="589197" y="598717"/>
                  </a:cubicBezTo>
                  <a:cubicBezTo>
                    <a:pt x="586775" y="600328"/>
                    <a:pt x="584354" y="601134"/>
                    <a:pt x="581933" y="601134"/>
                  </a:cubicBezTo>
                  <a:cubicBezTo>
                    <a:pt x="578704" y="601134"/>
                    <a:pt x="576283" y="600328"/>
                    <a:pt x="573861" y="597911"/>
                  </a:cubicBezTo>
                  <a:lnTo>
                    <a:pt x="509293" y="531031"/>
                  </a:lnTo>
                  <a:cubicBezTo>
                    <a:pt x="489922" y="545535"/>
                    <a:pt x="465709" y="554399"/>
                    <a:pt x="439075" y="554399"/>
                  </a:cubicBezTo>
                  <a:cubicBezTo>
                    <a:pt x="375313" y="554399"/>
                    <a:pt x="322851" y="502022"/>
                    <a:pt x="322851" y="438365"/>
                  </a:cubicBezTo>
                  <a:cubicBezTo>
                    <a:pt x="322851" y="374708"/>
                    <a:pt x="375313" y="322332"/>
                    <a:pt x="439075" y="322332"/>
                  </a:cubicBezTo>
                  <a:close/>
                  <a:moveTo>
                    <a:pt x="221980" y="228081"/>
                  </a:moveTo>
                  <a:cubicBezTo>
                    <a:pt x="217136" y="224051"/>
                    <a:pt x="210679" y="224857"/>
                    <a:pt x="206643" y="229693"/>
                  </a:cubicBezTo>
                  <a:lnTo>
                    <a:pt x="139645" y="307869"/>
                  </a:lnTo>
                  <a:lnTo>
                    <a:pt x="98478" y="277243"/>
                  </a:lnTo>
                  <a:cubicBezTo>
                    <a:pt x="93635" y="273213"/>
                    <a:pt x="87178" y="274019"/>
                    <a:pt x="83142" y="278855"/>
                  </a:cubicBezTo>
                  <a:cubicBezTo>
                    <a:pt x="79913" y="283691"/>
                    <a:pt x="80720" y="290944"/>
                    <a:pt x="85563" y="294168"/>
                  </a:cubicBezTo>
                  <a:lnTo>
                    <a:pt x="134802" y="331241"/>
                  </a:lnTo>
                  <a:cubicBezTo>
                    <a:pt x="136417" y="332047"/>
                    <a:pt x="138838" y="332853"/>
                    <a:pt x="141260" y="332853"/>
                  </a:cubicBezTo>
                  <a:cubicBezTo>
                    <a:pt x="143681" y="332853"/>
                    <a:pt x="146910" y="332047"/>
                    <a:pt x="149332" y="329629"/>
                  </a:cubicBezTo>
                  <a:lnTo>
                    <a:pt x="222787" y="243394"/>
                  </a:lnTo>
                  <a:cubicBezTo>
                    <a:pt x="226823" y="238558"/>
                    <a:pt x="226016" y="232111"/>
                    <a:pt x="221980" y="228081"/>
                  </a:cubicBezTo>
                  <a:close/>
                  <a:moveTo>
                    <a:pt x="290592" y="128950"/>
                  </a:moveTo>
                  <a:cubicBezTo>
                    <a:pt x="284941" y="128950"/>
                    <a:pt x="280098" y="133786"/>
                    <a:pt x="280098" y="139428"/>
                  </a:cubicBezTo>
                  <a:cubicBezTo>
                    <a:pt x="280098" y="145875"/>
                    <a:pt x="284941" y="150711"/>
                    <a:pt x="290592" y="150711"/>
                  </a:cubicBezTo>
                  <a:lnTo>
                    <a:pt x="484319" y="150711"/>
                  </a:lnTo>
                  <a:cubicBezTo>
                    <a:pt x="490777" y="150711"/>
                    <a:pt x="495620" y="145875"/>
                    <a:pt x="495620" y="139428"/>
                  </a:cubicBezTo>
                  <a:cubicBezTo>
                    <a:pt x="495620" y="133786"/>
                    <a:pt x="490777" y="128950"/>
                    <a:pt x="484319" y="128950"/>
                  </a:cubicBezTo>
                  <a:close/>
                  <a:moveTo>
                    <a:pt x="221980" y="78176"/>
                  </a:moveTo>
                  <a:cubicBezTo>
                    <a:pt x="217136" y="74147"/>
                    <a:pt x="210679" y="74147"/>
                    <a:pt x="206643" y="78982"/>
                  </a:cubicBezTo>
                  <a:lnTo>
                    <a:pt x="139645" y="157158"/>
                  </a:lnTo>
                  <a:lnTo>
                    <a:pt x="98478" y="126533"/>
                  </a:lnTo>
                  <a:cubicBezTo>
                    <a:pt x="93635" y="123309"/>
                    <a:pt x="87178" y="124115"/>
                    <a:pt x="83142" y="128950"/>
                  </a:cubicBezTo>
                  <a:cubicBezTo>
                    <a:pt x="79913" y="133786"/>
                    <a:pt x="80720" y="140233"/>
                    <a:pt x="85563" y="143457"/>
                  </a:cubicBezTo>
                  <a:lnTo>
                    <a:pt x="134802" y="180530"/>
                  </a:lnTo>
                  <a:cubicBezTo>
                    <a:pt x="136417" y="182142"/>
                    <a:pt x="138838" y="182948"/>
                    <a:pt x="141260" y="182948"/>
                  </a:cubicBezTo>
                  <a:cubicBezTo>
                    <a:pt x="143681" y="182948"/>
                    <a:pt x="146910" y="181336"/>
                    <a:pt x="149332" y="178919"/>
                  </a:cubicBezTo>
                  <a:lnTo>
                    <a:pt x="222787" y="92683"/>
                  </a:lnTo>
                  <a:cubicBezTo>
                    <a:pt x="226823" y="88653"/>
                    <a:pt x="226016" y="81400"/>
                    <a:pt x="221980" y="78176"/>
                  </a:cubicBezTo>
                  <a:close/>
                  <a:moveTo>
                    <a:pt x="131573" y="0"/>
                  </a:moveTo>
                  <a:lnTo>
                    <a:pt x="450417" y="0"/>
                  </a:lnTo>
                  <a:cubicBezTo>
                    <a:pt x="523065" y="0"/>
                    <a:pt x="581183" y="58834"/>
                    <a:pt x="581183" y="130562"/>
                  </a:cubicBezTo>
                  <a:lnTo>
                    <a:pt x="581183" y="395716"/>
                  </a:lnTo>
                  <a:cubicBezTo>
                    <a:pt x="568268" y="350584"/>
                    <a:pt x="533558" y="315122"/>
                    <a:pt x="489970" y="299003"/>
                  </a:cubicBezTo>
                  <a:cubicBezTo>
                    <a:pt x="493198" y="297392"/>
                    <a:pt x="495620" y="294168"/>
                    <a:pt x="495620" y="290138"/>
                  </a:cubicBezTo>
                  <a:cubicBezTo>
                    <a:pt x="495620" y="284497"/>
                    <a:pt x="490777" y="279661"/>
                    <a:pt x="484319" y="279661"/>
                  </a:cubicBezTo>
                  <a:lnTo>
                    <a:pt x="290592" y="279661"/>
                  </a:lnTo>
                  <a:cubicBezTo>
                    <a:pt x="284941" y="279661"/>
                    <a:pt x="280098" y="284497"/>
                    <a:pt x="280098" y="290138"/>
                  </a:cubicBezTo>
                  <a:cubicBezTo>
                    <a:pt x="280098" y="295780"/>
                    <a:pt x="284941" y="300615"/>
                    <a:pt x="290592" y="300615"/>
                  </a:cubicBezTo>
                  <a:lnTo>
                    <a:pt x="384227" y="300615"/>
                  </a:lnTo>
                  <a:cubicBezTo>
                    <a:pt x="329337" y="323182"/>
                    <a:pt x="290592" y="376374"/>
                    <a:pt x="290592" y="438431"/>
                  </a:cubicBezTo>
                  <a:cubicBezTo>
                    <a:pt x="290592" y="439237"/>
                    <a:pt x="291399" y="440043"/>
                    <a:pt x="291399" y="440849"/>
                  </a:cubicBezTo>
                  <a:lnTo>
                    <a:pt x="290592" y="440849"/>
                  </a:lnTo>
                  <a:cubicBezTo>
                    <a:pt x="290592" y="448908"/>
                    <a:pt x="293013" y="461803"/>
                    <a:pt x="293013" y="461803"/>
                  </a:cubicBezTo>
                  <a:cubicBezTo>
                    <a:pt x="301892" y="518219"/>
                    <a:pt x="343059" y="564157"/>
                    <a:pt x="396335" y="580276"/>
                  </a:cubicBezTo>
                  <a:lnTo>
                    <a:pt x="131573" y="580276"/>
                  </a:lnTo>
                  <a:cubicBezTo>
                    <a:pt x="58926" y="580276"/>
                    <a:pt x="0" y="521443"/>
                    <a:pt x="0" y="449714"/>
                  </a:cubicBezTo>
                  <a:lnTo>
                    <a:pt x="0" y="130562"/>
                  </a:lnTo>
                  <a:cubicBezTo>
                    <a:pt x="0" y="58834"/>
                    <a:pt x="58926" y="0"/>
                    <a:pt x="131573" y="0"/>
                  </a:cubicBezTo>
                  <a:close/>
                </a:path>
              </a:pathLst>
            </a:custGeom>
            <a:solidFill>
              <a:srgbClr val="FFFFFF"/>
            </a:solidFill>
            <a:ln>
              <a:noFill/>
            </a:ln>
          </p:spPr>
          <p:txBody>
            <a:bodyPr/>
            <a:lstStyle/>
            <a:p>
              <a:endParaRPr lang="zh-CN" altLang="en-US">
                <a:cs typeface="+mn-ea"/>
                <a:sym typeface="+mn-lt"/>
              </a:endParaRPr>
            </a:p>
          </p:txBody>
        </p:sp>
        <p:sp>
          <p:nvSpPr>
            <p:cNvPr id="179" name="文本框 178">
              <a:extLst>
                <a:ext uri="{FF2B5EF4-FFF2-40B4-BE49-F238E27FC236}">
                  <a16:creationId xmlns:a16="http://schemas.microsoft.com/office/drawing/2014/main" id="{C59B8DD4-E0B4-4130-AAE3-2033C68FE682}"/>
                </a:ext>
              </a:extLst>
            </p:cNvPr>
            <p:cNvSpPr txBox="1"/>
            <p:nvPr/>
          </p:nvSpPr>
          <p:spPr>
            <a:xfrm>
              <a:off x="3860857" y="1621387"/>
              <a:ext cx="1411492" cy="364065"/>
            </a:xfrm>
            <a:prstGeom prst="rect">
              <a:avLst/>
            </a:prstGeom>
            <a:noFill/>
            <a:ln>
              <a:noFill/>
            </a:ln>
          </p:spPr>
          <p:txBody>
            <a:bodyPr/>
            <a:lstStyle>
              <a:defPPr>
                <a:defRPr lang="zh-CN"/>
              </a:defPPr>
              <a:lvl1pPr marR="0" lvl="0" indent="0" algn="ctr" defTabSz="609630" eaLnBrk="0" fontAlgn="auto" hangingPunct="0">
                <a:lnSpc>
                  <a:spcPct val="93000"/>
                </a:lnSpc>
                <a:spcBef>
                  <a:spcPts val="0"/>
                </a:spcBef>
                <a:spcAft>
                  <a:spcPts val="0"/>
                </a:spcAft>
                <a:buClrTx/>
                <a:buSzPct val="100000"/>
                <a:buFontTx/>
                <a:buNone/>
                <a:tabLst/>
                <a:defRPr kumimoji="0" b="1" i="0" u="none" strike="noStrike" cap="none" spc="0" normalizeH="0" baseline="0">
                  <a:ln>
                    <a:noFill/>
                  </a:ln>
                  <a:solidFill>
                    <a:prstClr val="white"/>
                  </a:solidFill>
                  <a:effectLst/>
                  <a:uLnTx/>
                  <a:uFillTx/>
                  <a:latin typeface="Microsoft YaHei" panose="020B0503020204020204" pitchFamily="34" charset="-122"/>
                  <a:ea typeface="Microsoft YaHei" panose="020B0503020204020204" pitchFamily="34" charset="-122"/>
                </a:defRPr>
              </a:lvl1pPr>
            </a:lstStyle>
            <a:p>
              <a:r>
                <a:rPr lang="zh-CN" altLang="en-US" sz="900" dirty="0">
                  <a:latin typeface="+mn-lt"/>
                  <a:ea typeface="+mn-ea"/>
                  <a:cs typeface="+mn-ea"/>
                  <a:sym typeface="+mn-lt"/>
                </a:rPr>
                <a:t>人才盘点</a:t>
              </a:r>
            </a:p>
          </p:txBody>
        </p:sp>
        <p:sp>
          <p:nvSpPr>
            <p:cNvPr id="180" name="Freeform 79" descr="e7d195523061f1c0c7fdb8e83abb5dcf03375f2c8b662a4106267E0752567F7A4243849C9E2D773FC6511ADD776D3461389E8BB5BAFBB3C937DB9AB1E09A294486DA4CCF35679A92315A5BDF0C7F02D885E1326B7B03A873EFCEC15AB2D83DEC5BD70A71446D51086386D4F97A885727593BC2C53A02721C52DDE940D1F5AD9196449C957694E10C"/>
            <p:cNvSpPr>
              <a:spLocks noEditPoints="1"/>
            </p:cNvSpPr>
            <p:nvPr/>
          </p:nvSpPr>
          <p:spPr bwMode="auto">
            <a:xfrm>
              <a:off x="7065572" y="1595380"/>
              <a:ext cx="424597" cy="364065"/>
            </a:xfrm>
            <a:custGeom>
              <a:avLst/>
              <a:gdLst>
                <a:gd name="T0" fmla="*/ 78 w 93"/>
                <a:gd name="T1" fmla="*/ 25 h 72"/>
                <a:gd name="T2" fmla="*/ 89 w 93"/>
                <a:gd name="T3" fmla="*/ 31 h 72"/>
                <a:gd name="T4" fmla="*/ 93 w 93"/>
                <a:gd name="T5" fmla="*/ 42 h 72"/>
                <a:gd name="T6" fmla="*/ 88 w 93"/>
                <a:gd name="T7" fmla="*/ 55 h 72"/>
                <a:gd name="T8" fmla="*/ 75 w 93"/>
                <a:gd name="T9" fmla="*/ 60 h 72"/>
                <a:gd name="T10" fmla="*/ 70 w 93"/>
                <a:gd name="T11" fmla="*/ 60 h 72"/>
                <a:gd name="T12" fmla="*/ 71 w 93"/>
                <a:gd name="T13" fmla="*/ 57 h 72"/>
                <a:gd name="T14" fmla="*/ 69 w 93"/>
                <a:gd name="T15" fmla="*/ 52 h 72"/>
                <a:gd name="T16" fmla="*/ 53 w 93"/>
                <a:gd name="T17" fmla="*/ 36 h 72"/>
                <a:gd name="T18" fmla="*/ 48 w 93"/>
                <a:gd name="T19" fmla="*/ 34 h 72"/>
                <a:gd name="T20" fmla="*/ 43 w 93"/>
                <a:gd name="T21" fmla="*/ 36 h 72"/>
                <a:gd name="T22" fmla="*/ 27 w 93"/>
                <a:gd name="T23" fmla="*/ 52 h 72"/>
                <a:gd name="T24" fmla="*/ 25 w 93"/>
                <a:gd name="T25" fmla="*/ 57 h 72"/>
                <a:gd name="T26" fmla="*/ 26 w 93"/>
                <a:gd name="T27" fmla="*/ 60 h 72"/>
                <a:gd name="T28" fmla="*/ 18 w 93"/>
                <a:gd name="T29" fmla="*/ 60 h 72"/>
                <a:gd name="T30" fmla="*/ 5 w 93"/>
                <a:gd name="T31" fmla="*/ 55 h 72"/>
                <a:gd name="T32" fmla="*/ 0 w 93"/>
                <a:gd name="T33" fmla="*/ 42 h 72"/>
                <a:gd name="T34" fmla="*/ 4 w 93"/>
                <a:gd name="T35" fmla="*/ 30 h 72"/>
                <a:gd name="T36" fmla="*/ 15 w 93"/>
                <a:gd name="T37" fmla="*/ 24 h 72"/>
                <a:gd name="T38" fmla="*/ 15 w 93"/>
                <a:gd name="T39" fmla="*/ 22 h 72"/>
                <a:gd name="T40" fmla="*/ 18 w 93"/>
                <a:gd name="T41" fmla="*/ 14 h 72"/>
                <a:gd name="T42" fmla="*/ 26 w 93"/>
                <a:gd name="T43" fmla="*/ 11 h 72"/>
                <a:gd name="T44" fmla="*/ 35 w 93"/>
                <a:gd name="T45" fmla="*/ 14 h 72"/>
                <a:gd name="T46" fmla="*/ 43 w 93"/>
                <a:gd name="T47" fmla="*/ 4 h 72"/>
                <a:gd name="T48" fmla="*/ 56 w 93"/>
                <a:gd name="T49" fmla="*/ 0 h 72"/>
                <a:gd name="T50" fmla="*/ 72 w 93"/>
                <a:gd name="T51" fmla="*/ 6 h 72"/>
                <a:gd name="T52" fmla="*/ 78 w 93"/>
                <a:gd name="T53" fmla="*/ 22 h 72"/>
                <a:gd name="T54" fmla="*/ 78 w 93"/>
                <a:gd name="T55" fmla="*/ 25 h 72"/>
                <a:gd name="T56" fmla="*/ 51 w 93"/>
                <a:gd name="T57" fmla="*/ 39 h 72"/>
                <a:gd name="T58" fmla="*/ 66 w 93"/>
                <a:gd name="T59" fmla="*/ 54 h 72"/>
                <a:gd name="T60" fmla="*/ 67 w 93"/>
                <a:gd name="T61" fmla="*/ 57 h 72"/>
                <a:gd name="T62" fmla="*/ 66 w 93"/>
                <a:gd name="T63" fmla="*/ 60 h 72"/>
                <a:gd name="T64" fmla="*/ 64 w 93"/>
                <a:gd name="T65" fmla="*/ 62 h 72"/>
                <a:gd name="T66" fmla="*/ 62 w 93"/>
                <a:gd name="T67" fmla="*/ 63 h 72"/>
                <a:gd name="T68" fmla="*/ 60 w 93"/>
                <a:gd name="T69" fmla="*/ 62 h 72"/>
                <a:gd name="T70" fmla="*/ 58 w 93"/>
                <a:gd name="T71" fmla="*/ 62 h 72"/>
                <a:gd name="T72" fmla="*/ 58 w 93"/>
                <a:gd name="T73" fmla="*/ 64 h 72"/>
                <a:gd name="T74" fmla="*/ 58 w 93"/>
                <a:gd name="T75" fmla="*/ 68 h 72"/>
                <a:gd name="T76" fmla="*/ 56 w 93"/>
                <a:gd name="T77" fmla="*/ 71 h 72"/>
                <a:gd name="T78" fmla="*/ 54 w 93"/>
                <a:gd name="T79" fmla="*/ 72 h 72"/>
                <a:gd name="T80" fmla="*/ 42 w 93"/>
                <a:gd name="T81" fmla="*/ 72 h 72"/>
                <a:gd name="T82" fmla="*/ 40 w 93"/>
                <a:gd name="T83" fmla="*/ 71 h 72"/>
                <a:gd name="T84" fmla="*/ 39 w 93"/>
                <a:gd name="T85" fmla="*/ 68 h 72"/>
                <a:gd name="T86" fmla="*/ 39 w 93"/>
                <a:gd name="T87" fmla="*/ 64 h 72"/>
                <a:gd name="T88" fmla="*/ 38 w 93"/>
                <a:gd name="T89" fmla="*/ 62 h 72"/>
                <a:gd name="T90" fmla="*/ 36 w 93"/>
                <a:gd name="T91" fmla="*/ 62 h 72"/>
                <a:gd name="T92" fmla="*/ 34 w 93"/>
                <a:gd name="T93" fmla="*/ 63 h 72"/>
                <a:gd name="T94" fmla="*/ 32 w 93"/>
                <a:gd name="T95" fmla="*/ 62 h 72"/>
                <a:gd name="T96" fmla="*/ 30 w 93"/>
                <a:gd name="T97" fmla="*/ 60 h 72"/>
                <a:gd name="T98" fmla="*/ 29 w 93"/>
                <a:gd name="T99" fmla="*/ 57 h 72"/>
                <a:gd name="T100" fmla="*/ 30 w 93"/>
                <a:gd name="T101" fmla="*/ 54 h 72"/>
                <a:gd name="T102" fmla="*/ 45 w 93"/>
                <a:gd name="T103" fmla="*/ 39 h 72"/>
                <a:gd name="T104" fmla="*/ 48 w 93"/>
                <a:gd name="T105" fmla="*/ 38 h 72"/>
                <a:gd name="T106" fmla="*/ 51 w 93"/>
                <a:gd name="T107"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 h="72">
                  <a:moveTo>
                    <a:pt x="78" y="25"/>
                  </a:moveTo>
                  <a:cubicBezTo>
                    <a:pt x="82" y="25"/>
                    <a:pt x="86" y="27"/>
                    <a:pt x="89" y="31"/>
                  </a:cubicBezTo>
                  <a:cubicBezTo>
                    <a:pt x="91" y="34"/>
                    <a:pt x="93" y="38"/>
                    <a:pt x="93" y="42"/>
                  </a:cubicBezTo>
                  <a:cubicBezTo>
                    <a:pt x="93" y="47"/>
                    <a:pt x="91" y="51"/>
                    <a:pt x="88" y="55"/>
                  </a:cubicBezTo>
                  <a:cubicBezTo>
                    <a:pt x="84" y="58"/>
                    <a:pt x="80" y="60"/>
                    <a:pt x="75" y="60"/>
                  </a:cubicBezTo>
                  <a:cubicBezTo>
                    <a:pt x="70" y="60"/>
                    <a:pt x="70" y="60"/>
                    <a:pt x="70" y="60"/>
                  </a:cubicBezTo>
                  <a:cubicBezTo>
                    <a:pt x="71" y="59"/>
                    <a:pt x="71" y="58"/>
                    <a:pt x="71" y="57"/>
                  </a:cubicBezTo>
                  <a:cubicBezTo>
                    <a:pt x="71" y="55"/>
                    <a:pt x="70" y="53"/>
                    <a:pt x="69" y="52"/>
                  </a:cubicBezTo>
                  <a:cubicBezTo>
                    <a:pt x="53" y="36"/>
                    <a:pt x="53" y="36"/>
                    <a:pt x="53" y="36"/>
                  </a:cubicBezTo>
                  <a:cubicBezTo>
                    <a:pt x="52" y="35"/>
                    <a:pt x="50" y="34"/>
                    <a:pt x="48" y="34"/>
                  </a:cubicBezTo>
                  <a:cubicBezTo>
                    <a:pt x="46" y="34"/>
                    <a:pt x="44" y="35"/>
                    <a:pt x="43" y="36"/>
                  </a:cubicBezTo>
                  <a:cubicBezTo>
                    <a:pt x="27" y="52"/>
                    <a:pt x="27" y="52"/>
                    <a:pt x="27" y="52"/>
                  </a:cubicBezTo>
                  <a:cubicBezTo>
                    <a:pt x="26" y="53"/>
                    <a:pt x="25" y="55"/>
                    <a:pt x="25" y="57"/>
                  </a:cubicBezTo>
                  <a:cubicBezTo>
                    <a:pt x="25" y="58"/>
                    <a:pt x="25" y="59"/>
                    <a:pt x="26" y="60"/>
                  </a:cubicBezTo>
                  <a:cubicBezTo>
                    <a:pt x="18" y="60"/>
                    <a:pt x="18" y="60"/>
                    <a:pt x="18" y="60"/>
                  </a:cubicBezTo>
                  <a:cubicBezTo>
                    <a:pt x="13" y="60"/>
                    <a:pt x="8" y="58"/>
                    <a:pt x="5" y="55"/>
                  </a:cubicBezTo>
                  <a:cubicBezTo>
                    <a:pt x="1" y="51"/>
                    <a:pt x="0" y="47"/>
                    <a:pt x="0" y="42"/>
                  </a:cubicBezTo>
                  <a:cubicBezTo>
                    <a:pt x="0" y="38"/>
                    <a:pt x="1" y="34"/>
                    <a:pt x="4" y="30"/>
                  </a:cubicBezTo>
                  <a:cubicBezTo>
                    <a:pt x="7" y="27"/>
                    <a:pt x="10" y="25"/>
                    <a:pt x="15" y="24"/>
                  </a:cubicBezTo>
                  <a:cubicBezTo>
                    <a:pt x="15" y="24"/>
                    <a:pt x="15" y="23"/>
                    <a:pt x="15" y="22"/>
                  </a:cubicBezTo>
                  <a:cubicBezTo>
                    <a:pt x="15" y="19"/>
                    <a:pt x="16" y="16"/>
                    <a:pt x="18" y="14"/>
                  </a:cubicBezTo>
                  <a:cubicBezTo>
                    <a:pt x="20" y="12"/>
                    <a:pt x="23" y="11"/>
                    <a:pt x="26" y="11"/>
                  </a:cubicBezTo>
                  <a:cubicBezTo>
                    <a:pt x="30" y="11"/>
                    <a:pt x="32" y="12"/>
                    <a:pt x="35" y="14"/>
                  </a:cubicBezTo>
                  <a:cubicBezTo>
                    <a:pt x="36" y="10"/>
                    <a:pt x="39" y="7"/>
                    <a:pt x="43" y="4"/>
                  </a:cubicBezTo>
                  <a:cubicBezTo>
                    <a:pt x="47" y="1"/>
                    <a:pt x="51" y="0"/>
                    <a:pt x="56" y="0"/>
                  </a:cubicBezTo>
                  <a:cubicBezTo>
                    <a:pt x="62" y="0"/>
                    <a:pt x="67" y="2"/>
                    <a:pt x="72" y="6"/>
                  </a:cubicBezTo>
                  <a:cubicBezTo>
                    <a:pt x="76" y="11"/>
                    <a:pt x="78" y="16"/>
                    <a:pt x="78" y="22"/>
                  </a:cubicBezTo>
                  <a:lnTo>
                    <a:pt x="78" y="25"/>
                  </a:lnTo>
                  <a:close/>
                  <a:moveTo>
                    <a:pt x="51" y="39"/>
                  </a:moveTo>
                  <a:cubicBezTo>
                    <a:pt x="66" y="54"/>
                    <a:pt x="66" y="54"/>
                    <a:pt x="66" y="54"/>
                  </a:cubicBezTo>
                  <a:cubicBezTo>
                    <a:pt x="67" y="55"/>
                    <a:pt x="67" y="56"/>
                    <a:pt x="67" y="57"/>
                  </a:cubicBezTo>
                  <a:cubicBezTo>
                    <a:pt x="67" y="58"/>
                    <a:pt x="67" y="59"/>
                    <a:pt x="66" y="60"/>
                  </a:cubicBezTo>
                  <a:cubicBezTo>
                    <a:pt x="64" y="62"/>
                    <a:pt x="64" y="62"/>
                    <a:pt x="64" y="62"/>
                  </a:cubicBezTo>
                  <a:cubicBezTo>
                    <a:pt x="64" y="62"/>
                    <a:pt x="63" y="63"/>
                    <a:pt x="62" y="63"/>
                  </a:cubicBezTo>
                  <a:cubicBezTo>
                    <a:pt x="61" y="63"/>
                    <a:pt x="60" y="63"/>
                    <a:pt x="60" y="62"/>
                  </a:cubicBezTo>
                  <a:cubicBezTo>
                    <a:pt x="59" y="62"/>
                    <a:pt x="58" y="61"/>
                    <a:pt x="58" y="62"/>
                  </a:cubicBezTo>
                  <a:cubicBezTo>
                    <a:pt x="58" y="62"/>
                    <a:pt x="58" y="63"/>
                    <a:pt x="58" y="64"/>
                  </a:cubicBezTo>
                  <a:cubicBezTo>
                    <a:pt x="58" y="68"/>
                    <a:pt x="58" y="68"/>
                    <a:pt x="58" y="68"/>
                  </a:cubicBezTo>
                  <a:cubicBezTo>
                    <a:pt x="58" y="69"/>
                    <a:pt x="57" y="70"/>
                    <a:pt x="56" y="71"/>
                  </a:cubicBezTo>
                  <a:cubicBezTo>
                    <a:pt x="56" y="71"/>
                    <a:pt x="55" y="72"/>
                    <a:pt x="54" y="72"/>
                  </a:cubicBezTo>
                  <a:cubicBezTo>
                    <a:pt x="42" y="72"/>
                    <a:pt x="42" y="72"/>
                    <a:pt x="42" y="72"/>
                  </a:cubicBezTo>
                  <a:cubicBezTo>
                    <a:pt x="41" y="72"/>
                    <a:pt x="40" y="71"/>
                    <a:pt x="40" y="71"/>
                  </a:cubicBezTo>
                  <a:cubicBezTo>
                    <a:pt x="39" y="70"/>
                    <a:pt x="39" y="69"/>
                    <a:pt x="39" y="68"/>
                  </a:cubicBezTo>
                  <a:cubicBezTo>
                    <a:pt x="39" y="64"/>
                    <a:pt x="39" y="64"/>
                    <a:pt x="39" y="64"/>
                  </a:cubicBezTo>
                  <a:cubicBezTo>
                    <a:pt x="39" y="63"/>
                    <a:pt x="38" y="62"/>
                    <a:pt x="38" y="62"/>
                  </a:cubicBezTo>
                  <a:cubicBezTo>
                    <a:pt x="38" y="61"/>
                    <a:pt x="37" y="62"/>
                    <a:pt x="36" y="62"/>
                  </a:cubicBezTo>
                  <a:cubicBezTo>
                    <a:pt x="36" y="63"/>
                    <a:pt x="35" y="63"/>
                    <a:pt x="34" y="63"/>
                  </a:cubicBezTo>
                  <a:cubicBezTo>
                    <a:pt x="33" y="63"/>
                    <a:pt x="33" y="62"/>
                    <a:pt x="32" y="62"/>
                  </a:cubicBezTo>
                  <a:cubicBezTo>
                    <a:pt x="30" y="60"/>
                    <a:pt x="30" y="60"/>
                    <a:pt x="30" y="60"/>
                  </a:cubicBezTo>
                  <a:cubicBezTo>
                    <a:pt x="29" y="59"/>
                    <a:pt x="29" y="58"/>
                    <a:pt x="29" y="57"/>
                  </a:cubicBezTo>
                  <a:cubicBezTo>
                    <a:pt x="29" y="56"/>
                    <a:pt x="29" y="55"/>
                    <a:pt x="30" y="54"/>
                  </a:cubicBezTo>
                  <a:cubicBezTo>
                    <a:pt x="45" y="39"/>
                    <a:pt x="45" y="39"/>
                    <a:pt x="45" y="39"/>
                  </a:cubicBezTo>
                  <a:cubicBezTo>
                    <a:pt x="46" y="38"/>
                    <a:pt x="47" y="38"/>
                    <a:pt x="48" y="38"/>
                  </a:cubicBezTo>
                  <a:cubicBezTo>
                    <a:pt x="49" y="38"/>
                    <a:pt x="50" y="38"/>
                    <a:pt x="51"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181" name="圆角矩形 180">
              <a:extLst>
                <a:ext uri="{FF2B5EF4-FFF2-40B4-BE49-F238E27FC236}">
                  <a16:creationId xmlns:a16="http://schemas.microsoft.com/office/drawing/2014/main" id="{2C67BED8-9878-8F4B-ABDE-4CBF1A4DD387}"/>
                </a:ext>
              </a:extLst>
            </p:cNvPr>
            <p:cNvSpPr/>
            <p:nvPr/>
          </p:nvSpPr>
          <p:spPr>
            <a:xfrm>
              <a:off x="7287913" y="3421079"/>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82" name="圆角矩形 181">
              <a:extLst>
                <a:ext uri="{FF2B5EF4-FFF2-40B4-BE49-F238E27FC236}">
                  <a16:creationId xmlns:a16="http://schemas.microsoft.com/office/drawing/2014/main" id="{2C67BED8-9878-8F4B-ABDE-4CBF1A4DD387}"/>
                </a:ext>
              </a:extLst>
            </p:cNvPr>
            <p:cNvSpPr/>
            <p:nvPr/>
          </p:nvSpPr>
          <p:spPr>
            <a:xfrm>
              <a:off x="7880724" y="3426408"/>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83" name="圆角矩形 182">
              <a:extLst>
                <a:ext uri="{FF2B5EF4-FFF2-40B4-BE49-F238E27FC236}">
                  <a16:creationId xmlns:a16="http://schemas.microsoft.com/office/drawing/2014/main" id="{2C67BED8-9878-8F4B-ABDE-4CBF1A4DD387}"/>
                </a:ext>
              </a:extLst>
            </p:cNvPr>
            <p:cNvSpPr/>
            <p:nvPr/>
          </p:nvSpPr>
          <p:spPr>
            <a:xfrm>
              <a:off x="8473535" y="3422495"/>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84" name="圆角矩形 183">
              <a:extLst>
                <a:ext uri="{FF2B5EF4-FFF2-40B4-BE49-F238E27FC236}">
                  <a16:creationId xmlns:a16="http://schemas.microsoft.com/office/drawing/2014/main" id="{2C67BED8-9878-8F4B-ABDE-4CBF1A4DD387}"/>
                </a:ext>
              </a:extLst>
            </p:cNvPr>
            <p:cNvSpPr/>
            <p:nvPr/>
          </p:nvSpPr>
          <p:spPr>
            <a:xfrm>
              <a:off x="6686881" y="3978316"/>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85" name="圆角矩形 184">
              <a:extLst>
                <a:ext uri="{FF2B5EF4-FFF2-40B4-BE49-F238E27FC236}">
                  <a16:creationId xmlns:a16="http://schemas.microsoft.com/office/drawing/2014/main" id="{2C67BED8-9878-8F4B-ABDE-4CBF1A4DD387}"/>
                </a:ext>
              </a:extLst>
            </p:cNvPr>
            <p:cNvSpPr/>
            <p:nvPr/>
          </p:nvSpPr>
          <p:spPr>
            <a:xfrm>
              <a:off x="7282348" y="3972987"/>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86" name="圆角矩形 185">
              <a:extLst>
                <a:ext uri="{FF2B5EF4-FFF2-40B4-BE49-F238E27FC236}">
                  <a16:creationId xmlns:a16="http://schemas.microsoft.com/office/drawing/2014/main" id="{2C67BED8-9878-8F4B-ABDE-4CBF1A4DD387}"/>
                </a:ext>
              </a:extLst>
            </p:cNvPr>
            <p:cNvSpPr/>
            <p:nvPr/>
          </p:nvSpPr>
          <p:spPr>
            <a:xfrm>
              <a:off x="7875159" y="3978316"/>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87" name="圆角矩形 186">
              <a:extLst>
                <a:ext uri="{FF2B5EF4-FFF2-40B4-BE49-F238E27FC236}">
                  <a16:creationId xmlns:a16="http://schemas.microsoft.com/office/drawing/2014/main" id="{2C67BED8-9878-8F4B-ABDE-4CBF1A4DD387}"/>
                </a:ext>
              </a:extLst>
            </p:cNvPr>
            <p:cNvSpPr/>
            <p:nvPr/>
          </p:nvSpPr>
          <p:spPr>
            <a:xfrm>
              <a:off x="8467970" y="3974403"/>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88" name="圆角矩形 187">
              <a:extLst>
                <a:ext uri="{FF2B5EF4-FFF2-40B4-BE49-F238E27FC236}">
                  <a16:creationId xmlns:a16="http://schemas.microsoft.com/office/drawing/2014/main" id="{2C67BED8-9878-8F4B-ABDE-4CBF1A4DD387}"/>
                </a:ext>
              </a:extLst>
            </p:cNvPr>
            <p:cNvSpPr/>
            <p:nvPr/>
          </p:nvSpPr>
          <p:spPr>
            <a:xfrm>
              <a:off x="6683507" y="4527911"/>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89" name="圆角矩形 188">
              <a:extLst>
                <a:ext uri="{FF2B5EF4-FFF2-40B4-BE49-F238E27FC236}">
                  <a16:creationId xmlns:a16="http://schemas.microsoft.com/office/drawing/2014/main" id="{2C67BED8-9878-8F4B-ABDE-4CBF1A4DD387}"/>
                </a:ext>
              </a:extLst>
            </p:cNvPr>
            <p:cNvSpPr/>
            <p:nvPr/>
          </p:nvSpPr>
          <p:spPr>
            <a:xfrm>
              <a:off x="7278974" y="4522582"/>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90" name="圆角矩形 189">
              <a:extLst>
                <a:ext uri="{FF2B5EF4-FFF2-40B4-BE49-F238E27FC236}">
                  <a16:creationId xmlns:a16="http://schemas.microsoft.com/office/drawing/2014/main" id="{2C67BED8-9878-8F4B-ABDE-4CBF1A4DD387}"/>
                </a:ext>
              </a:extLst>
            </p:cNvPr>
            <p:cNvSpPr/>
            <p:nvPr/>
          </p:nvSpPr>
          <p:spPr>
            <a:xfrm>
              <a:off x="7871785" y="4527911"/>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91" name="圆角矩形 190">
              <a:extLst>
                <a:ext uri="{FF2B5EF4-FFF2-40B4-BE49-F238E27FC236}">
                  <a16:creationId xmlns:a16="http://schemas.microsoft.com/office/drawing/2014/main" id="{2C67BED8-9878-8F4B-ABDE-4CBF1A4DD387}"/>
                </a:ext>
              </a:extLst>
            </p:cNvPr>
            <p:cNvSpPr/>
            <p:nvPr/>
          </p:nvSpPr>
          <p:spPr>
            <a:xfrm>
              <a:off x="8464596" y="4523998"/>
              <a:ext cx="556268" cy="466761"/>
            </a:xfrm>
            <a:prstGeom prst="round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192" name="矩形 1">
              <a:extLst>
                <a:ext uri="{FF2B5EF4-FFF2-40B4-BE49-F238E27FC236}">
                  <a16:creationId xmlns:a16="http://schemas.microsoft.com/office/drawing/2014/main" id="{E3E6724E-1C93-C946-8952-18CB53998C5C}"/>
                </a:ext>
              </a:extLst>
            </p:cNvPr>
            <p:cNvSpPr>
              <a:spLocks noChangeArrowheads="1"/>
            </p:cNvSpPr>
            <p:nvPr/>
          </p:nvSpPr>
          <p:spPr bwMode="auto">
            <a:xfrm>
              <a:off x="7220807" y="4016512"/>
              <a:ext cx="1547195" cy="412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lstStyle/>
            <a:p>
              <a:pPr marL="0" marR="0" lvl="0" indent="0" algn="ctr" defTabSz="609630" rtl="0" eaLnBrk="0" fontAlgn="auto" latinLnBrk="0" hangingPunct="0">
                <a:lnSpc>
                  <a:spcPct val="93000"/>
                </a:lnSpc>
                <a:spcBef>
                  <a:spcPts val="0"/>
                </a:spcBef>
                <a:spcAft>
                  <a:spcPts val="0"/>
                </a:spcAft>
                <a:buClrTx/>
                <a:buSzPct val="100000"/>
                <a:buFontTx/>
                <a:buNone/>
                <a:tabLst/>
                <a:defRPr/>
              </a:pPr>
              <a:r>
                <a:rPr kumimoji="0" lang="zh-CN" altLang="en-US" sz="900" b="1" i="0" u="none" strike="noStrike" kern="1200" cap="none" spc="0" normalizeH="0" baseline="0" noProof="0" dirty="0">
                  <a:ln>
                    <a:noFill/>
                  </a:ln>
                  <a:solidFill>
                    <a:prstClr val="white"/>
                  </a:solidFill>
                  <a:effectLst/>
                  <a:uLnTx/>
                  <a:uFillTx/>
                  <a:cs typeface="+mn-ea"/>
                  <a:sym typeface="+mn-lt"/>
                </a:rPr>
                <a:t>人才外包</a:t>
              </a:r>
              <a:endParaRPr kumimoji="0" lang="en-US" altLang="zh-CN" sz="900" b="0" i="0" u="none" strike="noStrike" kern="1200" cap="none" spc="0" normalizeH="0" baseline="0" noProof="0" dirty="0">
                <a:ln>
                  <a:noFill/>
                </a:ln>
                <a:solidFill>
                  <a:prstClr val="white"/>
                </a:solidFill>
                <a:effectLst/>
                <a:uLnTx/>
                <a:uFillTx/>
                <a:cs typeface="+mn-ea"/>
                <a:sym typeface="+mn-lt"/>
              </a:endParaRPr>
            </a:p>
          </p:txBody>
        </p:sp>
        <p:sp>
          <p:nvSpPr>
            <p:cNvPr id="193" name="Freeform 47" descr="e7d195523061f1c0c7fdb8e83abb5dcf03375f2c8b662a4106267E0752567F7A4243849C9E2D773FC6511ADD776D3461389E8BB5BAFBB3C937DB9AB1E09A294486DA4CCF35679A92315A5BDF0C7F02D885E1326B7B03A873EFCEC15AB2D83DEC5BD70A71446D51086386D4F97A885727593BC2C53A02721C52DDE940D1F5AD9196449C957694E10C"/>
            <p:cNvSpPr>
              <a:spLocks noEditPoints="1"/>
            </p:cNvSpPr>
            <p:nvPr/>
          </p:nvSpPr>
          <p:spPr bwMode="auto">
            <a:xfrm>
              <a:off x="3433953" y="3433082"/>
              <a:ext cx="404813" cy="300038"/>
            </a:xfrm>
            <a:custGeom>
              <a:avLst/>
              <a:gdLst>
                <a:gd name="T0" fmla="*/ 2 w 108"/>
                <a:gd name="T1" fmla="*/ 80 h 80"/>
                <a:gd name="T2" fmla="*/ 1 w 108"/>
                <a:gd name="T3" fmla="*/ 61 h 80"/>
                <a:gd name="T4" fmla="*/ 6 w 108"/>
                <a:gd name="T5" fmla="*/ 56 h 80"/>
                <a:gd name="T6" fmla="*/ 8 w 108"/>
                <a:gd name="T7" fmla="*/ 54 h 80"/>
                <a:gd name="T8" fmla="*/ 6 w 108"/>
                <a:gd name="T9" fmla="*/ 51 h 80"/>
                <a:gd name="T10" fmla="*/ 3 w 108"/>
                <a:gd name="T11" fmla="*/ 45 h 80"/>
                <a:gd name="T12" fmla="*/ 1 w 108"/>
                <a:gd name="T13" fmla="*/ 38 h 80"/>
                <a:gd name="T14" fmla="*/ 0 w 108"/>
                <a:gd name="T15" fmla="*/ 25 h 80"/>
                <a:gd name="T16" fmla="*/ 3 w 108"/>
                <a:gd name="T17" fmla="*/ 17 h 80"/>
                <a:gd name="T18" fmla="*/ 7 w 108"/>
                <a:gd name="T19" fmla="*/ 15 h 80"/>
                <a:gd name="T20" fmla="*/ 17 w 108"/>
                <a:gd name="T21" fmla="*/ 12 h 80"/>
                <a:gd name="T22" fmla="*/ 25 w 108"/>
                <a:gd name="T23" fmla="*/ 14 h 80"/>
                <a:gd name="T24" fmla="*/ 29 w 108"/>
                <a:gd name="T25" fmla="*/ 18 h 80"/>
                <a:gd name="T26" fmla="*/ 32 w 108"/>
                <a:gd name="T27" fmla="*/ 25 h 80"/>
                <a:gd name="T28" fmla="*/ 31 w 108"/>
                <a:gd name="T29" fmla="*/ 35 h 80"/>
                <a:gd name="T30" fmla="*/ 32 w 108"/>
                <a:gd name="T31" fmla="*/ 40 h 80"/>
                <a:gd name="T32" fmla="*/ 30 w 108"/>
                <a:gd name="T33" fmla="*/ 46 h 80"/>
                <a:gd name="T34" fmla="*/ 27 w 108"/>
                <a:gd name="T35" fmla="*/ 53 h 80"/>
                <a:gd name="T36" fmla="*/ 26 w 108"/>
                <a:gd name="T37" fmla="*/ 56 h 80"/>
                <a:gd name="T38" fmla="*/ 28 w 108"/>
                <a:gd name="T39" fmla="*/ 57 h 80"/>
                <a:gd name="T40" fmla="*/ 103 w 108"/>
                <a:gd name="T41" fmla="*/ 73 h 80"/>
                <a:gd name="T42" fmla="*/ 6 w 108"/>
                <a:gd name="T43" fmla="*/ 80 h 80"/>
                <a:gd name="T44" fmla="*/ 36 w 108"/>
                <a:gd name="T45" fmla="*/ 57 h 80"/>
                <a:gd name="T46" fmla="*/ 42 w 108"/>
                <a:gd name="T47" fmla="*/ 51 h 80"/>
                <a:gd name="T48" fmla="*/ 44 w 108"/>
                <a:gd name="T49" fmla="*/ 50 h 80"/>
                <a:gd name="T50" fmla="*/ 41 w 108"/>
                <a:gd name="T51" fmla="*/ 46 h 80"/>
                <a:gd name="T52" fmla="*/ 38 w 108"/>
                <a:gd name="T53" fmla="*/ 39 h 80"/>
                <a:gd name="T54" fmla="*/ 36 w 108"/>
                <a:gd name="T55" fmla="*/ 30 h 80"/>
                <a:gd name="T56" fmla="*/ 36 w 108"/>
                <a:gd name="T57" fmla="*/ 20 h 80"/>
                <a:gd name="T58" fmla="*/ 38 w 108"/>
                <a:gd name="T59" fmla="*/ 5 h 80"/>
                <a:gd name="T60" fmla="*/ 43 w 108"/>
                <a:gd name="T61" fmla="*/ 4 h 80"/>
                <a:gd name="T62" fmla="*/ 56 w 108"/>
                <a:gd name="T63" fmla="*/ 0 h 80"/>
                <a:gd name="T64" fmla="*/ 66 w 108"/>
                <a:gd name="T65" fmla="*/ 3 h 80"/>
                <a:gd name="T66" fmla="*/ 70 w 108"/>
                <a:gd name="T67" fmla="*/ 7 h 80"/>
                <a:gd name="T68" fmla="*/ 73 w 108"/>
                <a:gd name="T69" fmla="*/ 16 h 80"/>
                <a:gd name="T70" fmla="*/ 73 w 108"/>
                <a:gd name="T71" fmla="*/ 27 h 80"/>
                <a:gd name="T72" fmla="*/ 72 w 108"/>
                <a:gd name="T73" fmla="*/ 37 h 80"/>
                <a:gd name="T74" fmla="*/ 69 w 108"/>
                <a:gd name="T75" fmla="*/ 40 h 80"/>
                <a:gd name="T76" fmla="*/ 66 w 108"/>
                <a:gd name="T77" fmla="*/ 48 h 80"/>
                <a:gd name="T78" fmla="*/ 67 w 108"/>
                <a:gd name="T79" fmla="*/ 52 h 80"/>
                <a:gd name="T80" fmla="*/ 108 w 108"/>
                <a:gd name="T81" fmla="*/ 24 h 80"/>
                <a:gd name="T82" fmla="*/ 108 w 108"/>
                <a:gd name="T83" fmla="*/ 35 h 80"/>
                <a:gd name="T84" fmla="*/ 107 w 108"/>
                <a:gd name="T85" fmla="*/ 44 h 80"/>
                <a:gd name="T86" fmla="*/ 104 w 108"/>
                <a:gd name="T87" fmla="*/ 51 h 80"/>
                <a:gd name="T88" fmla="*/ 102 w 108"/>
                <a:gd name="T89" fmla="*/ 54 h 80"/>
                <a:gd name="T90" fmla="*/ 103 w 108"/>
                <a:gd name="T91" fmla="*/ 56 h 80"/>
                <a:gd name="T92" fmla="*/ 108 w 108"/>
                <a:gd name="T93" fmla="*/ 80 h 80"/>
                <a:gd name="T94" fmla="*/ 104 w 108"/>
                <a:gd name="T95" fmla="*/ 67 h 80"/>
                <a:gd name="T96" fmla="*/ 82 w 108"/>
                <a:gd name="T97" fmla="*/ 56 h 80"/>
                <a:gd name="T98" fmla="*/ 83 w 108"/>
                <a:gd name="T99" fmla="*/ 53 h 80"/>
                <a:gd name="T100" fmla="*/ 80 w 108"/>
                <a:gd name="T101" fmla="*/ 46 h 80"/>
                <a:gd name="T102" fmla="*/ 78 w 108"/>
                <a:gd name="T103" fmla="*/ 43 h 80"/>
                <a:gd name="T104" fmla="*/ 77 w 108"/>
                <a:gd name="T105" fmla="*/ 35 h 80"/>
                <a:gd name="T106" fmla="*/ 77 w 108"/>
                <a:gd name="T107" fmla="*/ 27 h 80"/>
                <a:gd name="T108" fmla="*/ 77 w 108"/>
                <a:gd name="T109" fmla="*/ 20 h 80"/>
                <a:gd name="T110" fmla="*/ 82 w 108"/>
                <a:gd name="T111" fmla="*/ 16 h 80"/>
                <a:gd name="T112" fmla="*/ 90 w 108"/>
                <a:gd name="T113" fmla="*/ 12 h 80"/>
                <a:gd name="T114" fmla="*/ 98 w 108"/>
                <a:gd name="T115" fmla="*/ 13 h 80"/>
                <a:gd name="T116" fmla="*/ 104 w 108"/>
                <a:gd name="T117" fmla="*/ 16 h 80"/>
                <a:gd name="T118" fmla="*/ 107 w 108"/>
                <a:gd name="T119"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80">
                  <a:moveTo>
                    <a:pt x="28" y="57"/>
                  </a:moveTo>
                  <a:cubicBezTo>
                    <a:pt x="14" y="62"/>
                    <a:pt x="7" y="66"/>
                    <a:pt x="5" y="67"/>
                  </a:cubicBezTo>
                  <a:cubicBezTo>
                    <a:pt x="3" y="69"/>
                    <a:pt x="2" y="73"/>
                    <a:pt x="2" y="80"/>
                  </a:cubicBezTo>
                  <a:cubicBezTo>
                    <a:pt x="0" y="80"/>
                    <a:pt x="0" y="80"/>
                    <a:pt x="0" y="80"/>
                  </a:cubicBezTo>
                  <a:cubicBezTo>
                    <a:pt x="0" y="61"/>
                    <a:pt x="0" y="61"/>
                    <a:pt x="0" y="61"/>
                  </a:cubicBezTo>
                  <a:cubicBezTo>
                    <a:pt x="1" y="61"/>
                    <a:pt x="1" y="61"/>
                    <a:pt x="1" y="61"/>
                  </a:cubicBezTo>
                  <a:cubicBezTo>
                    <a:pt x="2" y="61"/>
                    <a:pt x="3" y="60"/>
                    <a:pt x="4" y="59"/>
                  </a:cubicBezTo>
                  <a:cubicBezTo>
                    <a:pt x="5" y="58"/>
                    <a:pt x="5" y="57"/>
                    <a:pt x="6" y="57"/>
                  </a:cubicBezTo>
                  <a:cubicBezTo>
                    <a:pt x="6" y="56"/>
                    <a:pt x="6" y="56"/>
                    <a:pt x="6" y="56"/>
                  </a:cubicBezTo>
                  <a:cubicBezTo>
                    <a:pt x="6" y="56"/>
                    <a:pt x="6" y="56"/>
                    <a:pt x="7" y="56"/>
                  </a:cubicBezTo>
                  <a:cubicBezTo>
                    <a:pt x="7" y="56"/>
                    <a:pt x="7" y="56"/>
                    <a:pt x="7" y="56"/>
                  </a:cubicBezTo>
                  <a:cubicBezTo>
                    <a:pt x="7" y="55"/>
                    <a:pt x="8" y="55"/>
                    <a:pt x="8" y="54"/>
                  </a:cubicBezTo>
                  <a:cubicBezTo>
                    <a:pt x="8" y="54"/>
                    <a:pt x="7" y="53"/>
                    <a:pt x="7" y="53"/>
                  </a:cubicBezTo>
                  <a:cubicBezTo>
                    <a:pt x="7" y="53"/>
                    <a:pt x="7" y="53"/>
                    <a:pt x="7" y="53"/>
                  </a:cubicBezTo>
                  <a:cubicBezTo>
                    <a:pt x="6" y="53"/>
                    <a:pt x="6" y="52"/>
                    <a:pt x="6" y="51"/>
                  </a:cubicBezTo>
                  <a:cubicBezTo>
                    <a:pt x="5" y="50"/>
                    <a:pt x="5" y="49"/>
                    <a:pt x="5" y="46"/>
                  </a:cubicBezTo>
                  <a:cubicBezTo>
                    <a:pt x="4" y="46"/>
                    <a:pt x="4" y="46"/>
                    <a:pt x="4" y="46"/>
                  </a:cubicBezTo>
                  <a:cubicBezTo>
                    <a:pt x="4" y="46"/>
                    <a:pt x="4" y="46"/>
                    <a:pt x="3" y="45"/>
                  </a:cubicBezTo>
                  <a:cubicBezTo>
                    <a:pt x="3" y="45"/>
                    <a:pt x="2" y="44"/>
                    <a:pt x="2" y="43"/>
                  </a:cubicBezTo>
                  <a:cubicBezTo>
                    <a:pt x="2" y="43"/>
                    <a:pt x="1" y="42"/>
                    <a:pt x="1" y="40"/>
                  </a:cubicBezTo>
                  <a:cubicBezTo>
                    <a:pt x="1" y="40"/>
                    <a:pt x="1" y="39"/>
                    <a:pt x="1" y="38"/>
                  </a:cubicBezTo>
                  <a:cubicBezTo>
                    <a:pt x="1" y="37"/>
                    <a:pt x="1" y="36"/>
                    <a:pt x="1" y="35"/>
                  </a:cubicBezTo>
                  <a:cubicBezTo>
                    <a:pt x="2" y="35"/>
                    <a:pt x="2" y="35"/>
                    <a:pt x="2" y="35"/>
                  </a:cubicBezTo>
                  <a:cubicBezTo>
                    <a:pt x="1" y="33"/>
                    <a:pt x="1" y="30"/>
                    <a:pt x="0" y="25"/>
                  </a:cubicBezTo>
                  <a:cubicBezTo>
                    <a:pt x="0" y="24"/>
                    <a:pt x="0" y="24"/>
                    <a:pt x="0" y="24"/>
                  </a:cubicBezTo>
                  <a:cubicBezTo>
                    <a:pt x="1" y="23"/>
                    <a:pt x="1" y="22"/>
                    <a:pt x="1" y="20"/>
                  </a:cubicBezTo>
                  <a:cubicBezTo>
                    <a:pt x="2" y="18"/>
                    <a:pt x="3" y="17"/>
                    <a:pt x="3" y="17"/>
                  </a:cubicBezTo>
                  <a:cubicBezTo>
                    <a:pt x="4" y="16"/>
                    <a:pt x="4" y="16"/>
                    <a:pt x="5" y="16"/>
                  </a:cubicBezTo>
                  <a:cubicBezTo>
                    <a:pt x="5" y="16"/>
                    <a:pt x="6" y="16"/>
                    <a:pt x="6" y="16"/>
                  </a:cubicBezTo>
                  <a:cubicBezTo>
                    <a:pt x="7" y="15"/>
                    <a:pt x="7" y="15"/>
                    <a:pt x="7" y="15"/>
                  </a:cubicBezTo>
                  <a:cubicBezTo>
                    <a:pt x="7" y="15"/>
                    <a:pt x="8" y="14"/>
                    <a:pt x="9" y="13"/>
                  </a:cubicBezTo>
                  <a:cubicBezTo>
                    <a:pt x="11" y="12"/>
                    <a:pt x="12" y="12"/>
                    <a:pt x="14" y="12"/>
                  </a:cubicBezTo>
                  <a:cubicBezTo>
                    <a:pt x="16" y="12"/>
                    <a:pt x="17" y="12"/>
                    <a:pt x="17" y="12"/>
                  </a:cubicBezTo>
                  <a:cubicBezTo>
                    <a:pt x="17" y="12"/>
                    <a:pt x="18" y="12"/>
                    <a:pt x="18" y="12"/>
                  </a:cubicBezTo>
                  <a:cubicBezTo>
                    <a:pt x="18" y="12"/>
                    <a:pt x="19" y="12"/>
                    <a:pt x="22" y="13"/>
                  </a:cubicBezTo>
                  <a:cubicBezTo>
                    <a:pt x="23" y="13"/>
                    <a:pt x="24" y="14"/>
                    <a:pt x="25" y="14"/>
                  </a:cubicBezTo>
                  <a:cubicBezTo>
                    <a:pt x="26" y="15"/>
                    <a:pt x="26" y="15"/>
                    <a:pt x="26" y="15"/>
                  </a:cubicBezTo>
                  <a:cubicBezTo>
                    <a:pt x="27" y="15"/>
                    <a:pt x="28" y="16"/>
                    <a:pt x="28" y="16"/>
                  </a:cubicBezTo>
                  <a:cubicBezTo>
                    <a:pt x="29" y="17"/>
                    <a:pt x="29" y="18"/>
                    <a:pt x="29" y="18"/>
                  </a:cubicBezTo>
                  <a:cubicBezTo>
                    <a:pt x="29" y="18"/>
                    <a:pt x="30" y="18"/>
                    <a:pt x="30" y="19"/>
                  </a:cubicBezTo>
                  <a:cubicBezTo>
                    <a:pt x="31" y="20"/>
                    <a:pt x="31" y="21"/>
                    <a:pt x="31" y="21"/>
                  </a:cubicBezTo>
                  <a:cubicBezTo>
                    <a:pt x="32" y="22"/>
                    <a:pt x="32" y="23"/>
                    <a:pt x="32" y="25"/>
                  </a:cubicBezTo>
                  <a:cubicBezTo>
                    <a:pt x="32" y="27"/>
                    <a:pt x="32" y="27"/>
                    <a:pt x="32" y="27"/>
                  </a:cubicBezTo>
                  <a:cubicBezTo>
                    <a:pt x="32" y="28"/>
                    <a:pt x="32" y="29"/>
                    <a:pt x="32" y="30"/>
                  </a:cubicBezTo>
                  <a:cubicBezTo>
                    <a:pt x="31" y="35"/>
                    <a:pt x="31" y="35"/>
                    <a:pt x="31" y="35"/>
                  </a:cubicBezTo>
                  <a:cubicBezTo>
                    <a:pt x="32" y="35"/>
                    <a:pt x="32" y="35"/>
                    <a:pt x="32" y="35"/>
                  </a:cubicBezTo>
                  <a:cubicBezTo>
                    <a:pt x="33" y="36"/>
                    <a:pt x="33" y="37"/>
                    <a:pt x="33" y="38"/>
                  </a:cubicBezTo>
                  <a:cubicBezTo>
                    <a:pt x="33" y="39"/>
                    <a:pt x="33" y="40"/>
                    <a:pt x="32" y="40"/>
                  </a:cubicBezTo>
                  <a:cubicBezTo>
                    <a:pt x="32" y="42"/>
                    <a:pt x="32" y="43"/>
                    <a:pt x="32" y="44"/>
                  </a:cubicBezTo>
                  <a:cubicBezTo>
                    <a:pt x="31" y="44"/>
                    <a:pt x="31" y="45"/>
                    <a:pt x="31" y="45"/>
                  </a:cubicBezTo>
                  <a:cubicBezTo>
                    <a:pt x="30" y="46"/>
                    <a:pt x="30" y="46"/>
                    <a:pt x="30" y="46"/>
                  </a:cubicBezTo>
                  <a:cubicBezTo>
                    <a:pt x="29" y="46"/>
                    <a:pt x="29" y="46"/>
                    <a:pt x="29" y="46"/>
                  </a:cubicBezTo>
                  <a:cubicBezTo>
                    <a:pt x="29" y="49"/>
                    <a:pt x="28" y="50"/>
                    <a:pt x="28" y="51"/>
                  </a:cubicBezTo>
                  <a:cubicBezTo>
                    <a:pt x="28" y="52"/>
                    <a:pt x="27" y="53"/>
                    <a:pt x="27" y="53"/>
                  </a:cubicBezTo>
                  <a:cubicBezTo>
                    <a:pt x="27" y="53"/>
                    <a:pt x="26" y="53"/>
                    <a:pt x="26" y="53"/>
                  </a:cubicBezTo>
                  <a:cubicBezTo>
                    <a:pt x="26" y="53"/>
                    <a:pt x="26" y="54"/>
                    <a:pt x="26" y="54"/>
                  </a:cubicBezTo>
                  <a:cubicBezTo>
                    <a:pt x="26" y="55"/>
                    <a:pt x="26" y="55"/>
                    <a:pt x="26" y="56"/>
                  </a:cubicBezTo>
                  <a:cubicBezTo>
                    <a:pt x="27" y="56"/>
                    <a:pt x="27" y="56"/>
                    <a:pt x="27" y="56"/>
                  </a:cubicBezTo>
                  <a:cubicBezTo>
                    <a:pt x="28" y="56"/>
                    <a:pt x="28" y="56"/>
                    <a:pt x="28" y="56"/>
                  </a:cubicBezTo>
                  <a:cubicBezTo>
                    <a:pt x="28" y="56"/>
                    <a:pt x="28" y="56"/>
                    <a:pt x="28" y="57"/>
                  </a:cubicBezTo>
                  <a:close/>
                  <a:moveTo>
                    <a:pt x="73" y="57"/>
                  </a:moveTo>
                  <a:cubicBezTo>
                    <a:pt x="91" y="65"/>
                    <a:pt x="101" y="69"/>
                    <a:pt x="102" y="70"/>
                  </a:cubicBezTo>
                  <a:cubicBezTo>
                    <a:pt x="102" y="70"/>
                    <a:pt x="102" y="71"/>
                    <a:pt x="103" y="73"/>
                  </a:cubicBezTo>
                  <a:cubicBezTo>
                    <a:pt x="103" y="75"/>
                    <a:pt x="103" y="77"/>
                    <a:pt x="103" y="78"/>
                  </a:cubicBezTo>
                  <a:cubicBezTo>
                    <a:pt x="103" y="80"/>
                    <a:pt x="103" y="80"/>
                    <a:pt x="103" y="80"/>
                  </a:cubicBezTo>
                  <a:cubicBezTo>
                    <a:pt x="6" y="80"/>
                    <a:pt x="6" y="80"/>
                    <a:pt x="6" y="80"/>
                  </a:cubicBezTo>
                  <a:cubicBezTo>
                    <a:pt x="6" y="80"/>
                    <a:pt x="6" y="79"/>
                    <a:pt x="6" y="79"/>
                  </a:cubicBezTo>
                  <a:cubicBezTo>
                    <a:pt x="6" y="74"/>
                    <a:pt x="7" y="71"/>
                    <a:pt x="8" y="70"/>
                  </a:cubicBezTo>
                  <a:cubicBezTo>
                    <a:pt x="9" y="69"/>
                    <a:pt x="18" y="65"/>
                    <a:pt x="36" y="57"/>
                  </a:cubicBezTo>
                  <a:cubicBezTo>
                    <a:pt x="37" y="57"/>
                    <a:pt x="38" y="56"/>
                    <a:pt x="39" y="55"/>
                  </a:cubicBezTo>
                  <a:cubicBezTo>
                    <a:pt x="40" y="54"/>
                    <a:pt x="41" y="53"/>
                    <a:pt x="41" y="53"/>
                  </a:cubicBezTo>
                  <a:cubicBezTo>
                    <a:pt x="42" y="51"/>
                    <a:pt x="42" y="51"/>
                    <a:pt x="42" y="51"/>
                  </a:cubicBezTo>
                  <a:cubicBezTo>
                    <a:pt x="42" y="51"/>
                    <a:pt x="42" y="51"/>
                    <a:pt x="42" y="52"/>
                  </a:cubicBezTo>
                  <a:cubicBezTo>
                    <a:pt x="43" y="52"/>
                    <a:pt x="43" y="52"/>
                    <a:pt x="43" y="51"/>
                  </a:cubicBezTo>
                  <a:cubicBezTo>
                    <a:pt x="44" y="51"/>
                    <a:pt x="44" y="50"/>
                    <a:pt x="44" y="50"/>
                  </a:cubicBezTo>
                  <a:cubicBezTo>
                    <a:pt x="44" y="49"/>
                    <a:pt x="44" y="49"/>
                    <a:pt x="43" y="48"/>
                  </a:cubicBezTo>
                  <a:cubicBezTo>
                    <a:pt x="43" y="48"/>
                    <a:pt x="43" y="48"/>
                    <a:pt x="43" y="48"/>
                  </a:cubicBezTo>
                  <a:cubicBezTo>
                    <a:pt x="42" y="48"/>
                    <a:pt x="42" y="47"/>
                    <a:pt x="41" y="46"/>
                  </a:cubicBezTo>
                  <a:cubicBezTo>
                    <a:pt x="41" y="45"/>
                    <a:pt x="41" y="43"/>
                    <a:pt x="40" y="40"/>
                  </a:cubicBezTo>
                  <a:cubicBezTo>
                    <a:pt x="40" y="40"/>
                    <a:pt x="40" y="40"/>
                    <a:pt x="40" y="40"/>
                  </a:cubicBezTo>
                  <a:cubicBezTo>
                    <a:pt x="39" y="40"/>
                    <a:pt x="39" y="40"/>
                    <a:pt x="38" y="39"/>
                  </a:cubicBezTo>
                  <a:cubicBezTo>
                    <a:pt x="38" y="39"/>
                    <a:pt x="37" y="38"/>
                    <a:pt x="37" y="37"/>
                  </a:cubicBezTo>
                  <a:cubicBezTo>
                    <a:pt x="37" y="36"/>
                    <a:pt x="36" y="35"/>
                    <a:pt x="36" y="33"/>
                  </a:cubicBezTo>
                  <a:cubicBezTo>
                    <a:pt x="36" y="32"/>
                    <a:pt x="36" y="31"/>
                    <a:pt x="36" y="30"/>
                  </a:cubicBezTo>
                  <a:cubicBezTo>
                    <a:pt x="36" y="29"/>
                    <a:pt x="36" y="28"/>
                    <a:pt x="36" y="27"/>
                  </a:cubicBezTo>
                  <a:cubicBezTo>
                    <a:pt x="37" y="27"/>
                    <a:pt x="37" y="27"/>
                    <a:pt x="37" y="27"/>
                  </a:cubicBezTo>
                  <a:cubicBezTo>
                    <a:pt x="37" y="26"/>
                    <a:pt x="36" y="24"/>
                    <a:pt x="36" y="20"/>
                  </a:cubicBezTo>
                  <a:cubicBezTo>
                    <a:pt x="35" y="17"/>
                    <a:pt x="35" y="15"/>
                    <a:pt x="35" y="14"/>
                  </a:cubicBezTo>
                  <a:cubicBezTo>
                    <a:pt x="35" y="13"/>
                    <a:pt x="36" y="12"/>
                    <a:pt x="36" y="9"/>
                  </a:cubicBezTo>
                  <a:cubicBezTo>
                    <a:pt x="37" y="7"/>
                    <a:pt x="38" y="6"/>
                    <a:pt x="38" y="5"/>
                  </a:cubicBezTo>
                  <a:cubicBezTo>
                    <a:pt x="39" y="5"/>
                    <a:pt x="39" y="5"/>
                    <a:pt x="40" y="4"/>
                  </a:cubicBezTo>
                  <a:cubicBezTo>
                    <a:pt x="41" y="4"/>
                    <a:pt x="41" y="4"/>
                    <a:pt x="42" y="4"/>
                  </a:cubicBezTo>
                  <a:cubicBezTo>
                    <a:pt x="43" y="4"/>
                    <a:pt x="43" y="4"/>
                    <a:pt x="43" y="4"/>
                  </a:cubicBezTo>
                  <a:cubicBezTo>
                    <a:pt x="43" y="3"/>
                    <a:pt x="44" y="2"/>
                    <a:pt x="46" y="1"/>
                  </a:cubicBezTo>
                  <a:cubicBezTo>
                    <a:pt x="47" y="0"/>
                    <a:pt x="49" y="0"/>
                    <a:pt x="52" y="0"/>
                  </a:cubicBezTo>
                  <a:cubicBezTo>
                    <a:pt x="54" y="0"/>
                    <a:pt x="55" y="0"/>
                    <a:pt x="56" y="0"/>
                  </a:cubicBezTo>
                  <a:cubicBezTo>
                    <a:pt x="56" y="0"/>
                    <a:pt x="58" y="0"/>
                    <a:pt x="61" y="1"/>
                  </a:cubicBezTo>
                  <a:cubicBezTo>
                    <a:pt x="62" y="1"/>
                    <a:pt x="63" y="2"/>
                    <a:pt x="63" y="2"/>
                  </a:cubicBezTo>
                  <a:cubicBezTo>
                    <a:pt x="64" y="2"/>
                    <a:pt x="65" y="3"/>
                    <a:pt x="66" y="3"/>
                  </a:cubicBezTo>
                  <a:cubicBezTo>
                    <a:pt x="67" y="4"/>
                    <a:pt x="67" y="4"/>
                    <a:pt x="67" y="4"/>
                  </a:cubicBezTo>
                  <a:cubicBezTo>
                    <a:pt x="67" y="4"/>
                    <a:pt x="68" y="5"/>
                    <a:pt x="68" y="5"/>
                  </a:cubicBezTo>
                  <a:cubicBezTo>
                    <a:pt x="69" y="6"/>
                    <a:pt x="69" y="7"/>
                    <a:pt x="70" y="7"/>
                  </a:cubicBezTo>
                  <a:cubicBezTo>
                    <a:pt x="71" y="8"/>
                    <a:pt x="71" y="8"/>
                    <a:pt x="71" y="8"/>
                  </a:cubicBezTo>
                  <a:cubicBezTo>
                    <a:pt x="72" y="10"/>
                    <a:pt x="72" y="10"/>
                    <a:pt x="72" y="10"/>
                  </a:cubicBezTo>
                  <a:cubicBezTo>
                    <a:pt x="73" y="11"/>
                    <a:pt x="73" y="13"/>
                    <a:pt x="73" y="16"/>
                  </a:cubicBezTo>
                  <a:cubicBezTo>
                    <a:pt x="73" y="19"/>
                    <a:pt x="73" y="22"/>
                    <a:pt x="73" y="24"/>
                  </a:cubicBezTo>
                  <a:cubicBezTo>
                    <a:pt x="72" y="27"/>
                    <a:pt x="72" y="27"/>
                    <a:pt x="72" y="27"/>
                  </a:cubicBezTo>
                  <a:cubicBezTo>
                    <a:pt x="73" y="27"/>
                    <a:pt x="73" y="27"/>
                    <a:pt x="73" y="27"/>
                  </a:cubicBezTo>
                  <a:cubicBezTo>
                    <a:pt x="73" y="28"/>
                    <a:pt x="73" y="29"/>
                    <a:pt x="73" y="30"/>
                  </a:cubicBezTo>
                  <a:cubicBezTo>
                    <a:pt x="73" y="31"/>
                    <a:pt x="73" y="32"/>
                    <a:pt x="73" y="33"/>
                  </a:cubicBezTo>
                  <a:cubicBezTo>
                    <a:pt x="73" y="35"/>
                    <a:pt x="73" y="36"/>
                    <a:pt x="72" y="37"/>
                  </a:cubicBezTo>
                  <a:cubicBezTo>
                    <a:pt x="72" y="38"/>
                    <a:pt x="71" y="39"/>
                    <a:pt x="71" y="39"/>
                  </a:cubicBezTo>
                  <a:cubicBezTo>
                    <a:pt x="70" y="40"/>
                    <a:pt x="70" y="40"/>
                    <a:pt x="70" y="40"/>
                  </a:cubicBezTo>
                  <a:cubicBezTo>
                    <a:pt x="69" y="40"/>
                    <a:pt x="69" y="40"/>
                    <a:pt x="69" y="40"/>
                  </a:cubicBezTo>
                  <a:cubicBezTo>
                    <a:pt x="69" y="43"/>
                    <a:pt x="68" y="45"/>
                    <a:pt x="68" y="46"/>
                  </a:cubicBezTo>
                  <a:cubicBezTo>
                    <a:pt x="67" y="47"/>
                    <a:pt x="67" y="48"/>
                    <a:pt x="67" y="48"/>
                  </a:cubicBezTo>
                  <a:cubicBezTo>
                    <a:pt x="66" y="48"/>
                    <a:pt x="66" y="48"/>
                    <a:pt x="66" y="48"/>
                  </a:cubicBezTo>
                  <a:cubicBezTo>
                    <a:pt x="65" y="49"/>
                    <a:pt x="65" y="49"/>
                    <a:pt x="65" y="50"/>
                  </a:cubicBezTo>
                  <a:cubicBezTo>
                    <a:pt x="65" y="50"/>
                    <a:pt x="66" y="51"/>
                    <a:pt x="66" y="51"/>
                  </a:cubicBezTo>
                  <a:cubicBezTo>
                    <a:pt x="66" y="52"/>
                    <a:pt x="67" y="52"/>
                    <a:pt x="67" y="52"/>
                  </a:cubicBezTo>
                  <a:cubicBezTo>
                    <a:pt x="67" y="51"/>
                    <a:pt x="67" y="51"/>
                    <a:pt x="67" y="51"/>
                  </a:cubicBezTo>
                  <a:cubicBezTo>
                    <a:pt x="68" y="54"/>
                    <a:pt x="70" y="56"/>
                    <a:pt x="73" y="57"/>
                  </a:cubicBezTo>
                  <a:close/>
                  <a:moveTo>
                    <a:pt x="108" y="24"/>
                  </a:moveTo>
                  <a:cubicBezTo>
                    <a:pt x="108" y="29"/>
                    <a:pt x="108" y="29"/>
                    <a:pt x="108" y="29"/>
                  </a:cubicBezTo>
                  <a:cubicBezTo>
                    <a:pt x="107" y="35"/>
                    <a:pt x="107" y="35"/>
                    <a:pt x="107" y="35"/>
                  </a:cubicBezTo>
                  <a:cubicBezTo>
                    <a:pt x="108" y="35"/>
                    <a:pt x="108" y="35"/>
                    <a:pt x="108" y="35"/>
                  </a:cubicBezTo>
                  <a:cubicBezTo>
                    <a:pt x="108" y="36"/>
                    <a:pt x="108" y="36"/>
                    <a:pt x="108" y="36"/>
                  </a:cubicBezTo>
                  <a:cubicBezTo>
                    <a:pt x="108" y="40"/>
                    <a:pt x="108" y="40"/>
                    <a:pt x="108" y="40"/>
                  </a:cubicBezTo>
                  <a:cubicBezTo>
                    <a:pt x="108" y="41"/>
                    <a:pt x="108" y="43"/>
                    <a:pt x="107" y="44"/>
                  </a:cubicBezTo>
                  <a:cubicBezTo>
                    <a:pt x="107" y="45"/>
                    <a:pt x="106" y="46"/>
                    <a:pt x="106" y="46"/>
                  </a:cubicBezTo>
                  <a:cubicBezTo>
                    <a:pt x="105" y="46"/>
                    <a:pt x="105" y="46"/>
                    <a:pt x="105" y="46"/>
                  </a:cubicBezTo>
                  <a:cubicBezTo>
                    <a:pt x="105" y="49"/>
                    <a:pt x="104" y="50"/>
                    <a:pt x="104" y="51"/>
                  </a:cubicBezTo>
                  <a:cubicBezTo>
                    <a:pt x="103" y="52"/>
                    <a:pt x="103" y="53"/>
                    <a:pt x="103" y="53"/>
                  </a:cubicBezTo>
                  <a:cubicBezTo>
                    <a:pt x="103" y="53"/>
                    <a:pt x="102" y="53"/>
                    <a:pt x="102" y="53"/>
                  </a:cubicBezTo>
                  <a:cubicBezTo>
                    <a:pt x="102" y="53"/>
                    <a:pt x="102" y="54"/>
                    <a:pt x="102" y="54"/>
                  </a:cubicBezTo>
                  <a:cubicBezTo>
                    <a:pt x="102" y="55"/>
                    <a:pt x="102" y="55"/>
                    <a:pt x="102" y="56"/>
                  </a:cubicBezTo>
                  <a:cubicBezTo>
                    <a:pt x="103" y="56"/>
                    <a:pt x="103" y="56"/>
                    <a:pt x="103" y="56"/>
                  </a:cubicBezTo>
                  <a:cubicBezTo>
                    <a:pt x="103" y="56"/>
                    <a:pt x="103" y="56"/>
                    <a:pt x="103" y="56"/>
                  </a:cubicBezTo>
                  <a:cubicBezTo>
                    <a:pt x="104" y="58"/>
                    <a:pt x="106" y="60"/>
                    <a:pt x="108" y="61"/>
                  </a:cubicBezTo>
                  <a:cubicBezTo>
                    <a:pt x="108" y="61"/>
                    <a:pt x="108" y="61"/>
                    <a:pt x="108" y="61"/>
                  </a:cubicBezTo>
                  <a:cubicBezTo>
                    <a:pt x="108" y="80"/>
                    <a:pt x="108" y="80"/>
                    <a:pt x="108" y="80"/>
                  </a:cubicBezTo>
                  <a:cubicBezTo>
                    <a:pt x="107" y="80"/>
                    <a:pt x="107" y="80"/>
                    <a:pt x="107" y="80"/>
                  </a:cubicBezTo>
                  <a:cubicBezTo>
                    <a:pt x="107" y="80"/>
                    <a:pt x="107" y="79"/>
                    <a:pt x="107" y="78"/>
                  </a:cubicBezTo>
                  <a:cubicBezTo>
                    <a:pt x="107" y="73"/>
                    <a:pt x="106" y="69"/>
                    <a:pt x="104" y="67"/>
                  </a:cubicBezTo>
                  <a:cubicBezTo>
                    <a:pt x="103" y="66"/>
                    <a:pt x="95" y="62"/>
                    <a:pt x="81" y="57"/>
                  </a:cubicBezTo>
                  <a:cubicBezTo>
                    <a:pt x="82" y="56"/>
                    <a:pt x="82" y="56"/>
                    <a:pt x="82" y="56"/>
                  </a:cubicBezTo>
                  <a:cubicBezTo>
                    <a:pt x="82" y="56"/>
                    <a:pt x="82" y="56"/>
                    <a:pt x="82" y="56"/>
                  </a:cubicBezTo>
                  <a:cubicBezTo>
                    <a:pt x="83" y="56"/>
                    <a:pt x="83" y="56"/>
                    <a:pt x="83" y="56"/>
                  </a:cubicBezTo>
                  <a:cubicBezTo>
                    <a:pt x="83" y="55"/>
                    <a:pt x="84" y="55"/>
                    <a:pt x="84" y="54"/>
                  </a:cubicBezTo>
                  <a:cubicBezTo>
                    <a:pt x="84" y="54"/>
                    <a:pt x="83" y="53"/>
                    <a:pt x="83" y="53"/>
                  </a:cubicBezTo>
                  <a:cubicBezTo>
                    <a:pt x="83" y="53"/>
                    <a:pt x="83" y="53"/>
                    <a:pt x="83" y="53"/>
                  </a:cubicBezTo>
                  <a:cubicBezTo>
                    <a:pt x="82" y="53"/>
                    <a:pt x="82" y="52"/>
                    <a:pt x="82" y="51"/>
                  </a:cubicBezTo>
                  <a:cubicBezTo>
                    <a:pt x="81" y="50"/>
                    <a:pt x="81" y="49"/>
                    <a:pt x="80" y="46"/>
                  </a:cubicBezTo>
                  <a:cubicBezTo>
                    <a:pt x="80" y="46"/>
                    <a:pt x="80" y="46"/>
                    <a:pt x="80" y="46"/>
                  </a:cubicBezTo>
                  <a:cubicBezTo>
                    <a:pt x="80" y="46"/>
                    <a:pt x="79" y="46"/>
                    <a:pt x="79" y="45"/>
                  </a:cubicBezTo>
                  <a:cubicBezTo>
                    <a:pt x="79" y="45"/>
                    <a:pt x="78" y="44"/>
                    <a:pt x="78" y="43"/>
                  </a:cubicBezTo>
                  <a:cubicBezTo>
                    <a:pt x="77" y="43"/>
                    <a:pt x="77" y="42"/>
                    <a:pt x="77" y="40"/>
                  </a:cubicBezTo>
                  <a:cubicBezTo>
                    <a:pt x="77" y="40"/>
                    <a:pt x="77" y="39"/>
                    <a:pt x="77" y="38"/>
                  </a:cubicBezTo>
                  <a:cubicBezTo>
                    <a:pt x="77" y="37"/>
                    <a:pt x="77" y="36"/>
                    <a:pt x="77" y="35"/>
                  </a:cubicBezTo>
                  <a:cubicBezTo>
                    <a:pt x="78" y="35"/>
                    <a:pt x="78" y="35"/>
                    <a:pt x="78" y="35"/>
                  </a:cubicBezTo>
                  <a:cubicBezTo>
                    <a:pt x="78" y="34"/>
                    <a:pt x="77" y="32"/>
                    <a:pt x="77" y="29"/>
                  </a:cubicBezTo>
                  <a:cubicBezTo>
                    <a:pt x="77" y="28"/>
                    <a:pt x="77" y="27"/>
                    <a:pt x="77" y="27"/>
                  </a:cubicBezTo>
                  <a:cubicBezTo>
                    <a:pt x="76" y="24"/>
                    <a:pt x="76" y="24"/>
                    <a:pt x="76" y="24"/>
                  </a:cubicBezTo>
                  <a:cubicBezTo>
                    <a:pt x="76" y="24"/>
                    <a:pt x="76" y="24"/>
                    <a:pt x="76" y="24"/>
                  </a:cubicBezTo>
                  <a:cubicBezTo>
                    <a:pt x="76" y="23"/>
                    <a:pt x="77" y="22"/>
                    <a:pt x="77" y="20"/>
                  </a:cubicBezTo>
                  <a:cubicBezTo>
                    <a:pt x="78" y="18"/>
                    <a:pt x="79" y="17"/>
                    <a:pt x="79" y="17"/>
                  </a:cubicBezTo>
                  <a:cubicBezTo>
                    <a:pt x="79" y="16"/>
                    <a:pt x="80" y="16"/>
                    <a:pt x="80" y="16"/>
                  </a:cubicBezTo>
                  <a:cubicBezTo>
                    <a:pt x="81" y="16"/>
                    <a:pt x="82" y="16"/>
                    <a:pt x="82" y="16"/>
                  </a:cubicBezTo>
                  <a:cubicBezTo>
                    <a:pt x="83" y="15"/>
                    <a:pt x="83" y="15"/>
                    <a:pt x="83" y="15"/>
                  </a:cubicBezTo>
                  <a:cubicBezTo>
                    <a:pt x="83" y="15"/>
                    <a:pt x="83" y="14"/>
                    <a:pt x="85" y="13"/>
                  </a:cubicBezTo>
                  <a:cubicBezTo>
                    <a:pt x="87" y="12"/>
                    <a:pt x="88" y="12"/>
                    <a:pt x="90" y="12"/>
                  </a:cubicBezTo>
                  <a:cubicBezTo>
                    <a:pt x="92" y="12"/>
                    <a:pt x="93" y="12"/>
                    <a:pt x="93" y="12"/>
                  </a:cubicBezTo>
                  <a:cubicBezTo>
                    <a:pt x="93" y="12"/>
                    <a:pt x="94" y="12"/>
                    <a:pt x="94" y="12"/>
                  </a:cubicBezTo>
                  <a:cubicBezTo>
                    <a:pt x="94" y="12"/>
                    <a:pt x="95" y="12"/>
                    <a:pt x="98" y="13"/>
                  </a:cubicBezTo>
                  <a:cubicBezTo>
                    <a:pt x="99" y="13"/>
                    <a:pt x="100" y="14"/>
                    <a:pt x="101" y="14"/>
                  </a:cubicBezTo>
                  <a:cubicBezTo>
                    <a:pt x="101" y="14"/>
                    <a:pt x="102" y="15"/>
                    <a:pt x="102" y="15"/>
                  </a:cubicBezTo>
                  <a:cubicBezTo>
                    <a:pt x="103" y="15"/>
                    <a:pt x="103" y="16"/>
                    <a:pt x="104" y="16"/>
                  </a:cubicBezTo>
                  <a:cubicBezTo>
                    <a:pt x="105" y="17"/>
                    <a:pt x="105" y="17"/>
                    <a:pt x="105" y="18"/>
                  </a:cubicBezTo>
                  <a:cubicBezTo>
                    <a:pt x="105" y="18"/>
                    <a:pt x="106" y="18"/>
                    <a:pt x="106" y="19"/>
                  </a:cubicBezTo>
                  <a:cubicBezTo>
                    <a:pt x="107" y="20"/>
                    <a:pt x="107" y="21"/>
                    <a:pt x="107" y="21"/>
                  </a:cubicBezTo>
                  <a:cubicBezTo>
                    <a:pt x="108" y="22"/>
                    <a:pt x="108" y="23"/>
                    <a:pt x="108"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194" name="Freeform 62" descr="e7d195523061f1c0c7fdb8e83abb5dcf03375f2c8b662a4106267E0752567F7A4243849C9E2D773FC6511ADD776D3461389E8BB5BAFBB3C937DB9AB1E09A294486DA4CCF35679A92315A5BDF0C7F02D8BE8ED719EE7E4CF68A3284946E3BA24170D4D167EC752DD20DB358D1CF5764F9859388DE235916F891CAD28064C9816D8CAD8B8FCF753CC1"/>
            <p:cNvSpPr>
              <a:spLocks noEditPoints="1"/>
            </p:cNvSpPr>
            <p:nvPr/>
          </p:nvSpPr>
          <p:spPr bwMode="auto">
            <a:xfrm>
              <a:off x="3451416" y="4750000"/>
              <a:ext cx="387350" cy="263525"/>
            </a:xfrm>
            <a:custGeom>
              <a:avLst/>
              <a:gdLst>
                <a:gd name="T0" fmla="*/ 63 w 103"/>
                <a:gd name="T1" fmla="*/ 45 h 70"/>
                <a:gd name="T2" fmla="*/ 48 w 103"/>
                <a:gd name="T3" fmla="*/ 45 h 70"/>
                <a:gd name="T4" fmla="*/ 46 w 103"/>
                <a:gd name="T5" fmla="*/ 65 h 70"/>
                <a:gd name="T6" fmla="*/ 29 w 103"/>
                <a:gd name="T7" fmla="*/ 63 h 70"/>
                <a:gd name="T8" fmla="*/ 23 w 103"/>
                <a:gd name="T9" fmla="*/ 37 h 70"/>
                <a:gd name="T10" fmla="*/ 3 w 103"/>
                <a:gd name="T11" fmla="*/ 26 h 70"/>
                <a:gd name="T12" fmla="*/ 0 w 103"/>
                <a:gd name="T13" fmla="*/ 20 h 70"/>
                <a:gd name="T14" fmla="*/ 4 w 103"/>
                <a:gd name="T15" fmla="*/ 19 h 70"/>
                <a:gd name="T16" fmla="*/ 19 w 103"/>
                <a:gd name="T17" fmla="*/ 27 h 70"/>
                <a:gd name="T18" fmla="*/ 40 w 103"/>
                <a:gd name="T19" fmla="*/ 29 h 70"/>
                <a:gd name="T20" fmla="*/ 42 w 103"/>
                <a:gd name="T21" fmla="*/ 29 h 70"/>
                <a:gd name="T22" fmla="*/ 55 w 103"/>
                <a:gd name="T23" fmla="*/ 36 h 70"/>
                <a:gd name="T24" fmla="*/ 62 w 103"/>
                <a:gd name="T25" fmla="*/ 37 h 70"/>
                <a:gd name="T26" fmla="*/ 73 w 103"/>
                <a:gd name="T27" fmla="*/ 32 h 70"/>
                <a:gd name="T28" fmla="*/ 73 w 103"/>
                <a:gd name="T29" fmla="*/ 37 h 70"/>
                <a:gd name="T30" fmla="*/ 37 w 103"/>
                <a:gd name="T31" fmla="*/ 23 h 70"/>
                <a:gd name="T32" fmla="*/ 26 w 103"/>
                <a:gd name="T33" fmla="*/ 12 h 70"/>
                <a:gd name="T34" fmla="*/ 37 w 103"/>
                <a:gd name="T35" fmla="*/ 0 h 70"/>
                <a:gd name="T36" fmla="*/ 48 w 103"/>
                <a:gd name="T37" fmla="*/ 12 h 70"/>
                <a:gd name="T38" fmla="*/ 98 w 103"/>
                <a:gd name="T39" fmla="*/ 20 h 70"/>
                <a:gd name="T40" fmla="*/ 102 w 103"/>
                <a:gd name="T41" fmla="*/ 18 h 70"/>
                <a:gd name="T42" fmla="*/ 101 w 103"/>
                <a:gd name="T43" fmla="*/ 24 h 70"/>
                <a:gd name="T44" fmla="*/ 93 w 103"/>
                <a:gd name="T45" fmla="*/ 32 h 70"/>
                <a:gd name="T46" fmla="*/ 81 w 103"/>
                <a:gd name="T47" fmla="*/ 38 h 70"/>
                <a:gd name="T48" fmla="*/ 80 w 103"/>
                <a:gd name="T49" fmla="*/ 58 h 70"/>
                <a:gd name="T50" fmla="*/ 74 w 103"/>
                <a:gd name="T51" fmla="*/ 68 h 70"/>
                <a:gd name="T52" fmla="*/ 56 w 103"/>
                <a:gd name="T53" fmla="*/ 67 h 70"/>
                <a:gd name="T54" fmla="*/ 52 w 103"/>
                <a:gd name="T55" fmla="*/ 49 h 70"/>
                <a:gd name="T56" fmla="*/ 68 w 103"/>
                <a:gd name="T57" fmla="*/ 46 h 70"/>
                <a:gd name="T58" fmla="*/ 77 w 103"/>
                <a:gd name="T59" fmla="*/ 33 h 70"/>
                <a:gd name="T60" fmla="*/ 73 w 103"/>
                <a:gd name="T61" fmla="*/ 29 h 70"/>
                <a:gd name="T62" fmla="*/ 61 w 103"/>
                <a:gd name="T63" fmla="*/ 34 h 70"/>
                <a:gd name="T64" fmla="*/ 54 w 103"/>
                <a:gd name="T65" fmla="*/ 31 h 70"/>
                <a:gd name="T66" fmla="*/ 62 w 103"/>
                <a:gd name="T67" fmla="*/ 28 h 70"/>
                <a:gd name="T68" fmla="*/ 88 w 103"/>
                <a:gd name="T69" fmla="*/ 25 h 70"/>
                <a:gd name="T70" fmla="*/ 75 w 103"/>
                <a:gd name="T71" fmla="*/ 20 h 70"/>
                <a:gd name="T72" fmla="*/ 59 w 103"/>
                <a:gd name="T73" fmla="*/ 20 h 70"/>
                <a:gd name="T74" fmla="*/ 59 w 103"/>
                <a:gd name="T75" fmla="*/ 4 h 70"/>
                <a:gd name="T76" fmla="*/ 75 w 103"/>
                <a:gd name="T77" fmla="*/ 4 h 70"/>
                <a:gd name="T78" fmla="*/ 75 w 103"/>
                <a:gd name="T79"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70">
                  <a:moveTo>
                    <a:pt x="73" y="37"/>
                  </a:moveTo>
                  <a:cubicBezTo>
                    <a:pt x="71" y="40"/>
                    <a:pt x="68" y="43"/>
                    <a:pt x="63" y="45"/>
                  </a:cubicBezTo>
                  <a:cubicBezTo>
                    <a:pt x="61" y="46"/>
                    <a:pt x="58" y="46"/>
                    <a:pt x="56" y="46"/>
                  </a:cubicBezTo>
                  <a:cubicBezTo>
                    <a:pt x="53" y="46"/>
                    <a:pt x="51" y="46"/>
                    <a:pt x="48" y="45"/>
                  </a:cubicBezTo>
                  <a:cubicBezTo>
                    <a:pt x="48" y="61"/>
                    <a:pt x="48" y="61"/>
                    <a:pt x="48" y="61"/>
                  </a:cubicBezTo>
                  <a:cubicBezTo>
                    <a:pt x="48" y="62"/>
                    <a:pt x="47" y="64"/>
                    <a:pt x="46" y="65"/>
                  </a:cubicBezTo>
                  <a:cubicBezTo>
                    <a:pt x="44" y="66"/>
                    <a:pt x="41" y="67"/>
                    <a:pt x="39" y="67"/>
                  </a:cubicBezTo>
                  <a:cubicBezTo>
                    <a:pt x="36" y="67"/>
                    <a:pt x="33" y="66"/>
                    <a:pt x="29" y="63"/>
                  </a:cubicBezTo>
                  <a:cubicBezTo>
                    <a:pt x="25" y="60"/>
                    <a:pt x="23" y="57"/>
                    <a:pt x="23" y="54"/>
                  </a:cubicBezTo>
                  <a:cubicBezTo>
                    <a:pt x="23" y="37"/>
                    <a:pt x="23" y="37"/>
                    <a:pt x="23" y="37"/>
                  </a:cubicBezTo>
                  <a:cubicBezTo>
                    <a:pt x="13" y="33"/>
                    <a:pt x="7" y="29"/>
                    <a:pt x="4" y="27"/>
                  </a:cubicBezTo>
                  <a:cubicBezTo>
                    <a:pt x="4" y="26"/>
                    <a:pt x="4" y="26"/>
                    <a:pt x="3" y="26"/>
                  </a:cubicBezTo>
                  <a:cubicBezTo>
                    <a:pt x="2" y="24"/>
                    <a:pt x="1" y="22"/>
                    <a:pt x="0" y="21"/>
                  </a:cubicBezTo>
                  <a:cubicBezTo>
                    <a:pt x="0" y="21"/>
                    <a:pt x="0" y="20"/>
                    <a:pt x="0" y="20"/>
                  </a:cubicBezTo>
                  <a:cubicBezTo>
                    <a:pt x="0" y="19"/>
                    <a:pt x="0" y="19"/>
                    <a:pt x="0" y="18"/>
                  </a:cubicBezTo>
                  <a:cubicBezTo>
                    <a:pt x="0" y="18"/>
                    <a:pt x="2" y="18"/>
                    <a:pt x="4" y="19"/>
                  </a:cubicBezTo>
                  <a:cubicBezTo>
                    <a:pt x="11" y="23"/>
                    <a:pt x="11" y="23"/>
                    <a:pt x="11" y="23"/>
                  </a:cubicBezTo>
                  <a:cubicBezTo>
                    <a:pt x="14" y="25"/>
                    <a:pt x="17" y="26"/>
                    <a:pt x="19" y="27"/>
                  </a:cubicBezTo>
                  <a:cubicBezTo>
                    <a:pt x="22" y="27"/>
                    <a:pt x="25" y="28"/>
                    <a:pt x="30" y="28"/>
                  </a:cubicBezTo>
                  <a:cubicBezTo>
                    <a:pt x="34" y="29"/>
                    <a:pt x="37" y="29"/>
                    <a:pt x="40" y="29"/>
                  </a:cubicBezTo>
                  <a:cubicBezTo>
                    <a:pt x="40" y="29"/>
                    <a:pt x="41" y="29"/>
                    <a:pt x="41" y="29"/>
                  </a:cubicBezTo>
                  <a:cubicBezTo>
                    <a:pt x="41" y="29"/>
                    <a:pt x="42" y="29"/>
                    <a:pt x="42" y="29"/>
                  </a:cubicBezTo>
                  <a:cubicBezTo>
                    <a:pt x="45" y="29"/>
                    <a:pt x="48" y="30"/>
                    <a:pt x="51" y="33"/>
                  </a:cubicBezTo>
                  <a:cubicBezTo>
                    <a:pt x="52" y="34"/>
                    <a:pt x="54" y="35"/>
                    <a:pt x="55" y="36"/>
                  </a:cubicBezTo>
                  <a:cubicBezTo>
                    <a:pt x="57" y="36"/>
                    <a:pt x="59" y="37"/>
                    <a:pt x="61" y="37"/>
                  </a:cubicBezTo>
                  <a:cubicBezTo>
                    <a:pt x="62" y="37"/>
                    <a:pt x="62" y="37"/>
                    <a:pt x="62" y="37"/>
                  </a:cubicBezTo>
                  <a:cubicBezTo>
                    <a:pt x="64" y="37"/>
                    <a:pt x="66" y="36"/>
                    <a:pt x="67" y="35"/>
                  </a:cubicBezTo>
                  <a:cubicBezTo>
                    <a:pt x="70" y="33"/>
                    <a:pt x="72" y="32"/>
                    <a:pt x="73" y="32"/>
                  </a:cubicBezTo>
                  <a:cubicBezTo>
                    <a:pt x="73" y="32"/>
                    <a:pt x="74" y="32"/>
                    <a:pt x="74" y="33"/>
                  </a:cubicBezTo>
                  <a:cubicBezTo>
                    <a:pt x="74" y="33"/>
                    <a:pt x="73" y="35"/>
                    <a:pt x="73" y="37"/>
                  </a:cubicBezTo>
                  <a:close/>
                  <a:moveTo>
                    <a:pt x="45" y="20"/>
                  </a:moveTo>
                  <a:cubicBezTo>
                    <a:pt x="43" y="22"/>
                    <a:pt x="40" y="23"/>
                    <a:pt x="37" y="23"/>
                  </a:cubicBezTo>
                  <a:cubicBezTo>
                    <a:pt x="34" y="23"/>
                    <a:pt x="31" y="22"/>
                    <a:pt x="29" y="20"/>
                  </a:cubicBezTo>
                  <a:cubicBezTo>
                    <a:pt x="27" y="17"/>
                    <a:pt x="26" y="15"/>
                    <a:pt x="26" y="12"/>
                  </a:cubicBezTo>
                  <a:cubicBezTo>
                    <a:pt x="26" y="8"/>
                    <a:pt x="27" y="6"/>
                    <a:pt x="29" y="4"/>
                  </a:cubicBezTo>
                  <a:cubicBezTo>
                    <a:pt x="31" y="1"/>
                    <a:pt x="34" y="0"/>
                    <a:pt x="37" y="0"/>
                  </a:cubicBezTo>
                  <a:cubicBezTo>
                    <a:pt x="40" y="0"/>
                    <a:pt x="43" y="1"/>
                    <a:pt x="45" y="4"/>
                  </a:cubicBezTo>
                  <a:cubicBezTo>
                    <a:pt x="47" y="6"/>
                    <a:pt x="48" y="8"/>
                    <a:pt x="48" y="12"/>
                  </a:cubicBezTo>
                  <a:cubicBezTo>
                    <a:pt x="48" y="15"/>
                    <a:pt x="47" y="17"/>
                    <a:pt x="45" y="20"/>
                  </a:cubicBezTo>
                  <a:close/>
                  <a:moveTo>
                    <a:pt x="98" y="20"/>
                  </a:moveTo>
                  <a:cubicBezTo>
                    <a:pt x="99" y="18"/>
                    <a:pt x="100" y="17"/>
                    <a:pt x="101" y="17"/>
                  </a:cubicBezTo>
                  <a:cubicBezTo>
                    <a:pt x="102" y="17"/>
                    <a:pt x="102" y="17"/>
                    <a:pt x="102" y="18"/>
                  </a:cubicBezTo>
                  <a:cubicBezTo>
                    <a:pt x="103" y="18"/>
                    <a:pt x="103" y="18"/>
                    <a:pt x="103" y="19"/>
                  </a:cubicBezTo>
                  <a:cubicBezTo>
                    <a:pt x="103" y="20"/>
                    <a:pt x="102" y="22"/>
                    <a:pt x="101" y="24"/>
                  </a:cubicBezTo>
                  <a:cubicBezTo>
                    <a:pt x="100" y="26"/>
                    <a:pt x="99" y="27"/>
                    <a:pt x="97" y="29"/>
                  </a:cubicBezTo>
                  <a:cubicBezTo>
                    <a:pt x="96" y="30"/>
                    <a:pt x="94" y="31"/>
                    <a:pt x="93" y="32"/>
                  </a:cubicBezTo>
                  <a:cubicBezTo>
                    <a:pt x="92" y="33"/>
                    <a:pt x="90" y="34"/>
                    <a:pt x="87" y="35"/>
                  </a:cubicBezTo>
                  <a:cubicBezTo>
                    <a:pt x="84" y="36"/>
                    <a:pt x="82" y="37"/>
                    <a:pt x="81" y="38"/>
                  </a:cubicBezTo>
                  <a:cubicBezTo>
                    <a:pt x="81" y="54"/>
                    <a:pt x="81" y="54"/>
                    <a:pt x="81" y="54"/>
                  </a:cubicBezTo>
                  <a:cubicBezTo>
                    <a:pt x="81" y="55"/>
                    <a:pt x="81" y="56"/>
                    <a:pt x="80" y="58"/>
                  </a:cubicBezTo>
                  <a:cubicBezTo>
                    <a:pt x="80" y="59"/>
                    <a:pt x="79" y="61"/>
                    <a:pt x="78" y="63"/>
                  </a:cubicBezTo>
                  <a:cubicBezTo>
                    <a:pt x="77" y="65"/>
                    <a:pt x="76" y="66"/>
                    <a:pt x="74" y="68"/>
                  </a:cubicBezTo>
                  <a:cubicBezTo>
                    <a:pt x="72" y="69"/>
                    <a:pt x="69" y="70"/>
                    <a:pt x="67" y="70"/>
                  </a:cubicBezTo>
                  <a:cubicBezTo>
                    <a:pt x="62" y="70"/>
                    <a:pt x="58" y="69"/>
                    <a:pt x="56" y="67"/>
                  </a:cubicBezTo>
                  <a:cubicBezTo>
                    <a:pt x="53" y="65"/>
                    <a:pt x="52" y="63"/>
                    <a:pt x="52" y="61"/>
                  </a:cubicBezTo>
                  <a:cubicBezTo>
                    <a:pt x="52" y="49"/>
                    <a:pt x="52" y="49"/>
                    <a:pt x="52" y="49"/>
                  </a:cubicBezTo>
                  <a:cubicBezTo>
                    <a:pt x="53" y="49"/>
                    <a:pt x="54" y="49"/>
                    <a:pt x="55" y="49"/>
                  </a:cubicBezTo>
                  <a:cubicBezTo>
                    <a:pt x="60" y="49"/>
                    <a:pt x="64" y="48"/>
                    <a:pt x="68" y="46"/>
                  </a:cubicBezTo>
                  <a:cubicBezTo>
                    <a:pt x="72" y="43"/>
                    <a:pt x="74" y="41"/>
                    <a:pt x="76" y="38"/>
                  </a:cubicBezTo>
                  <a:cubicBezTo>
                    <a:pt x="77" y="36"/>
                    <a:pt x="77" y="34"/>
                    <a:pt x="77" y="33"/>
                  </a:cubicBezTo>
                  <a:cubicBezTo>
                    <a:pt x="77" y="32"/>
                    <a:pt x="77" y="31"/>
                    <a:pt x="76" y="30"/>
                  </a:cubicBezTo>
                  <a:cubicBezTo>
                    <a:pt x="76" y="29"/>
                    <a:pt x="74" y="29"/>
                    <a:pt x="73" y="29"/>
                  </a:cubicBezTo>
                  <a:cubicBezTo>
                    <a:pt x="71" y="29"/>
                    <a:pt x="68" y="30"/>
                    <a:pt x="65" y="33"/>
                  </a:cubicBezTo>
                  <a:cubicBezTo>
                    <a:pt x="64" y="33"/>
                    <a:pt x="63" y="34"/>
                    <a:pt x="61" y="34"/>
                  </a:cubicBezTo>
                  <a:cubicBezTo>
                    <a:pt x="60" y="34"/>
                    <a:pt x="59" y="34"/>
                    <a:pt x="57" y="33"/>
                  </a:cubicBezTo>
                  <a:cubicBezTo>
                    <a:pt x="56" y="32"/>
                    <a:pt x="54" y="31"/>
                    <a:pt x="54" y="31"/>
                  </a:cubicBezTo>
                  <a:cubicBezTo>
                    <a:pt x="53" y="30"/>
                    <a:pt x="53" y="30"/>
                    <a:pt x="53" y="30"/>
                  </a:cubicBezTo>
                  <a:cubicBezTo>
                    <a:pt x="55" y="29"/>
                    <a:pt x="58" y="28"/>
                    <a:pt x="62" y="28"/>
                  </a:cubicBezTo>
                  <a:cubicBezTo>
                    <a:pt x="78" y="28"/>
                    <a:pt x="78" y="28"/>
                    <a:pt x="78" y="28"/>
                  </a:cubicBezTo>
                  <a:cubicBezTo>
                    <a:pt x="79" y="28"/>
                    <a:pt x="82" y="27"/>
                    <a:pt x="88" y="25"/>
                  </a:cubicBezTo>
                  <a:cubicBezTo>
                    <a:pt x="93" y="23"/>
                    <a:pt x="96" y="21"/>
                    <a:pt x="98" y="20"/>
                  </a:cubicBezTo>
                  <a:close/>
                  <a:moveTo>
                    <a:pt x="75" y="20"/>
                  </a:moveTo>
                  <a:cubicBezTo>
                    <a:pt x="73" y="22"/>
                    <a:pt x="70" y="23"/>
                    <a:pt x="67" y="23"/>
                  </a:cubicBezTo>
                  <a:cubicBezTo>
                    <a:pt x="64" y="23"/>
                    <a:pt x="61" y="22"/>
                    <a:pt x="59" y="20"/>
                  </a:cubicBezTo>
                  <a:cubicBezTo>
                    <a:pt x="57" y="17"/>
                    <a:pt x="55" y="15"/>
                    <a:pt x="55" y="12"/>
                  </a:cubicBezTo>
                  <a:cubicBezTo>
                    <a:pt x="55" y="8"/>
                    <a:pt x="57" y="6"/>
                    <a:pt x="59" y="4"/>
                  </a:cubicBezTo>
                  <a:cubicBezTo>
                    <a:pt x="61" y="1"/>
                    <a:pt x="64" y="0"/>
                    <a:pt x="67" y="0"/>
                  </a:cubicBezTo>
                  <a:cubicBezTo>
                    <a:pt x="70" y="0"/>
                    <a:pt x="73" y="1"/>
                    <a:pt x="75" y="4"/>
                  </a:cubicBezTo>
                  <a:cubicBezTo>
                    <a:pt x="77" y="6"/>
                    <a:pt x="78" y="8"/>
                    <a:pt x="78" y="12"/>
                  </a:cubicBezTo>
                  <a:cubicBezTo>
                    <a:pt x="78" y="15"/>
                    <a:pt x="77" y="17"/>
                    <a:pt x="75"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195" name="Shape" descr="e7d195523061f1c0c7fdb8e83abb5dcf03375f2c8b662a4106267E0752567F7A4243849C9E2D773FC6511ADD776D3461389E8BB5BAFBB3C937DB9AB1E09A294486DA4CCF35679A92315A5BDF0C7F02D8BE8ED719EE7E4CF68A3284946E3BA24170D4D167EC752DD20DB358D1CF5764F9859388DE235916F891CAD28064C9816D8CAD8B8FCF753CC1"/>
            <p:cNvSpPr/>
            <p:nvPr/>
          </p:nvSpPr>
          <p:spPr>
            <a:xfrm>
              <a:off x="3426410" y="2475610"/>
              <a:ext cx="389953" cy="357973"/>
            </a:xfrm>
            <a:custGeom>
              <a:avLst/>
              <a:gdLst/>
              <a:ahLst/>
              <a:cxnLst>
                <a:cxn ang="0">
                  <a:pos x="wd2" y="hd2"/>
                </a:cxn>
                <a:cxn ang="5400000">
                  <a:pos x="wd2" y="hd2"/>
                </a:cxn>
                <a:cxn ang="10800000">
                  <a:pos x="wd2" y="hd2"/>
                </a:cxn>
                <a:cxn ang="16200000">
                  <a:pos x="wd2" y="hd2"/>
                </a:cxn>
              </a:cxnLst>
              <a:rect l="0" t="0" r="r" b="b"/>
              <a:pathLst>
                <a:path w="21600" h="21600" extrusionOk="0">
                  <a:moveTo>
                    <a:pt x="12473" y="2606"/>
                  </a:moveTo>
                  <a:cubicBezTo>
                    <a:pt x="21600" y="2606"/>
                    <a:pt x="21600" y="2606"/>
                    <a:pt x="21600" y="2606"/>
                  </a:cubicBezTo>
                  <a:cubicBezTo>
                    <a:pt x="21600" y="21600"/>
                    <a:pt x="21600" y="21600"/>
                    <a:pt x="21600" y="21600"/>
                  </a:cubicBezTo>
                  <a:cubicBezTo>
                    <a:pt x="0" y="21600"/>
                    <a:pt x="0" y="21600"/>
                    <a:pt x="0" y="21600"/>
                  </a:cubicBezTo>
                  <a:cubicBezTo>
                    <a:pt x="0" y="2606"/>
                    <a:pt x="0" y="2606"/>
                    <a:pt x="0" y="2606"/>
                  </a:cubicBezTo>
                  <a:cubicBezTo>
                    <a:pt x="9165" y="2606"/>
                    <a:pt x="9165" y="2606"/>
                    <a:pt x="9165" y="2606"/>
                  </a:cubicBezTo>
                  <a:cubicBezTo>
                    <a:pt x="9165" y="0"/>
                    <a:pt x="9165" y="0"/>
                    <a:pt x="9165" y="0"/>
                  </a:cubicBezTo>
                  <a:cubicBezTo>
                    <a:pt x="12473" y="0"/>
                    <a:pt x="12473" y="0"/>
                    <a:pt x="12473" y="0"/>
                  </a:cubicBezTo>
                  <a:lnTo>
                    <a:pt x="12473" y="2606"/>
                  </a:lnTo>
                  <a:close/>
                  <a:moveTo>
                    <a:pt x="837" y="3435"/>
                  </a:moveTo>
                  <a:cubicBezTo>
                    <a:pt x="837" y="5173"/>
                    <a:pt x="837" y="5173"/>
                    <a:pt x="837" y="5173"/>
                  </a:cubicBezTo>
                  <a:cubicBezTo>
                    <a:pt x="9165" y="5173"/>
                    <a:pt x="9165" y="5173"/>
                    <a:pt x="9165" y="5173"/>
                  </a:cubicBezTo>
                  <a:cubicBezTo>
                    <a:pt x="9165" y="3435"/>
                    <a:pt x="9165" y="3435"/>
                    <a:pt x="9165" y="3435"/>
                  </a:cubicBezTo>
                  <a:lnTo>
                    <a:pt x="837" y="3435"/>
                  </a:lnTo>
                  <a:close/>
                  <a:moveTo>
                    <a:pt x="837" y="20731"/>
                  </a:moveTo>
                  <a:cubicBezTo>
                    <a:pt x="20801" y="20731"/>
                    <a:pt x="20801" y="20731"/>
                    <a:pt x="20801" y="20731"/>
                  </a:cubicBezTo>
                  <a:cubicBezTo>
                    <a:pt x="20801" y="6081"/>
                    <a:pt x="20801" y="6081"/>
                    <a:pt x="20801" y="6081"/>
                  </a:cubicBezTo>
                  <a:cubicBezTo>
                    <a:pt x="837" y="6081"/>
                    <a:pt x="837" y="6081"/>
                    <a:pt x="837" y="6081"/>
                  </a:cubicBezTo>
                  <a:lnTo>
                    <a:pt x="837" y="20731"/>
                  </a:lnTo>
                  <a:close/>
                  <a:moveTo>
                    <a:pt x="12245" y="16861"/>
                  </a:moveTo>
                  <a:cubicBezTo>
                    <a:pt x="12473" y="16980"/>
                    <a:pt x="12625" y="17098"/>
                    <a:pt x="12739" y="17256"/>
                  </a:cubicBezTo>
                  <a:cubicBezTo>
                    <a:pt x="12815" y="17454"/>
                    <a:pt x="12892" y="17612"/>
                    <a:pt x="12892" y="17730"/>
                  </a:cubicBezTo>
                  <a:cubicBezTo>
                    <a:pt x="12892" y="17809"/>
                    <a:pt x="12892" y="17849"/>
                    <a:pt x="12892" y="17928"/>
                  </a:cubicBezTo>
                  <a:cubicBezTo>
                    <a:pt x="12892" y="17967"/>
                    <a:pt x="12892" y="18046"/>
                    <a:pt x="12892" y="18165"/>
                  </a:cubicBezTo>
                  <a:cubicBezTo>
                    <a:pt x="12055" y="18165"/>
                    <a:pt x="12055" y="18165"/>
                    <a:pt x="12055" y="18165"/>
                  </a:cubicBezTo>
                  <a:cubicBezTo>
                    <a:pt x="12055" y="17770"/>
                    <a:pt x="12055" y="17770"/>
                    <a:pt x="12055" y="17770"/>
                  </a:cubicBezTo>
                  <a:cubicBezTo>
                    <a:pt x="12017" y="17730"/>
                    <a:pt x="11979" y="17691"/>
                    <a:pt x="11941" y="17691"/>
                  </a:cubicBezTo>
                  <a:cubicBezTo>
                    <a:pt x="11789" y="17612"/>
                    <a:pt x="11561" y="17533"/>
                    <a:pt x="11332" y="17454"/>
                  </a:cubicBezTo>
                  <a:cubicBezTo>
                    <a:pt x="11104" y="17375"/>
                    <a:pt x="10876" y="17256"/>
                    <a:pt x="10610" y="17177"/>
                  </a:cubicBezTo>
                  <a:cubicBezTo>
                    <a:pt x="10344" y="17059"/>
                    <a:pt x="10077" y="16980"/>
                    <a:pt x="9849" y="16901"/>
                  </a:cubicBezTo>
                  <a:cubicBezTo>
                    <a:pt x="9583" y="16782"/>
                    <a:pt x="9355" y="16743"/>
                    <a:pt x="9127" y="16664"/>
                  </a:cubicBezTo>
                  <a:cubicBezTo>
                    <a:pt x="8785" y="16546"/>
                    <a:pt x="8594" y="16388"/>
                    <a:pt x="8518" y="16111"/>
                  </a:cubicBezTo>
                  <a:cubicBezTo>
                    <a:pt x="8442" y="15874"/>
                    <a:pt x="8442" y="15637"/>
                    <a:pt x="8442" y="15479"/>
                  </a:cubicBezTo>
                  <a:cubicBezTo>
                    <a:pt x="8442" y="15282"/>
                    <a:pt x="8442" y="15084"/>
                    <a:pt x="8518" y="14887"/>
                  </a:cubicBezTo>
                  <a:cubicBezTo>
                    <a:pt x="8594" y="14690"/>
                    <a:pt x="8670" y="14532"/>
                    <a:pt x="8708" y="14334"/>
                  </a:cubicBezTo>
                  <a:cubicBezTo>
                    <a:pt x="8785" y="14255"/>
                    <a:pt x="8823" y="14176"/>
                    <a:pt x="8861" y="14018"/>
                  </a:cubicBezTo>
                  <a:cubicBezTo>
                    <a:pt x="8899" y="13860"/>
                    <a:pt x="8937" y="13702"/>
                    <a:pt x="8975" y="13584"/>
                  </a:cubicBezTo>
                  <a:cubicBezTo>
                    <a:pt x="8975" y="13307"/>
                    <a:pt x="8975" y="13307"/>
                    <a:pt x="8975" y="13307"/>
                  </a:cubicBezTo>
                  <a:cubicBezTo>
                    <a:pt x="9165" y="13110"/>
                    <a:pt x="9165" y="13110"/>
                    <a:pt x="9165" y="13110"/>
                  </a:cubicBezTo>
                  <a:cubicBezTo>
                    <a:pt x="9279" y="12913"/>
                    <a:pt x="9355" y="12676"/>
                    <a:pt x="9431" y="12439"/>
                  </a:cubicBezTo>
                  <a:cubicBezTo>
                    <a:pt x="9431" y="12281"/>
                    <a:pt x="9431" y="12123"/>
                    <a:pt x="9431" y="12044"/>
                  </a:cubicBezTo>
                  <a:cubicBezTo>
                    <a:pt x="9431" y="12004"/>
                    <a:pt x="9393" y="11965"/>
                    <a:pt x="9393" y="11965"/>
                  </a:cubicBezTo>
                  <a:cubicBezTo>
                    <a:pt x="9355" y="11925"/>
                    <a:pt x="9355" y="11925"/>
                    <a:pt x="9355" y="11886"/>
                  </a:cubicBezTo>
                  <a:cubicBezTo>
                    <a:pt x="9355" y="11807"/>
                    <a:pt x="9355" y="11807"/>
                    <a:pt x="9355" y="11807"/>
                  </a:cubicBezTo>
                  <a:cubicBezTo>
                    <a:pt x="9317" y="11649"/>
                    <a:pt x="9317" y="11412"/>
                    <a:pt x="9355" y="11057"/>
                  </a:cubicBezTo>
                  <a:cubicBezTo>
                    <a:pt x="9393" y="10701"/>
                    <a:pt x="9431" y="10425"/>
                    <a:pt x="9469" y="10227"/>
                  </a:cubicBezTo>
                  <a:cubicBezTo>
                    <a:pt x="9469" y="10148"/>
                    <a:pt x="9431" y="10030"/>
                    <a:pt x="9431" y="9833"/>
                  </a:cubicBezTo>
                  <a:cubicBezTo>
                    <a:pt x="9393" y="9596"/>
                    <a:pt x="9317" y="9398"/>
                    <a:pt x="9165" y="9201"/>
                  </a:cubicBezTo>
                  <a:cubicBezTo>
                    <a:pt x="9051" y="9043"/>
                    <a:pt x="8861" y="8885"/>
                    <a:pt x="8632" y="8806"/>
                  </a:cubicBezTo>
                  <a:cubicBezTo>
                    <a:pt x="8442" y="8727"/>
                    <a:pt x="8176" y="8687"/>
                    <a:pt x="7910" y="8648"/>
                  </a:cubicBezTo>
                  <a:cubicBezTo>
                    <a:pt x="7415" y="8648"/>
                    <a:pt x="7415" y="8648"/>
                    <a:pt x="7415" y="8648"/>
                  </a:cubicBezTo>
                  <a:cubicBezTo>
                    <a:pt x="7187" y="8687"/>
                    <a:pt x="6921" y="8727"/>
                    <a:pt x="6731" y="8806"/>
                  </a:cubicBezTo>
                  <a:cubicBezTo>
                    <a:pt x="6503" y="8885"/>
                    <a:pt x="6313" y="9043"/>
                    <a:pt x="6199" y="9201"/>
                  </a:cubicBezTo>
                  <a:cubicBezTo>
                    <a:pt x="6046" y="9398"/>
                    <a:pt x="5970" y="9596"/>
                    <a:pt x="5932" y="9833"/>
                  </a:cubicBezTo>
                  <a:cubicBezTo>
                    <a:pt x="5932" y="10030"/>
                    <a:pt x="5894" y="10148"/>
                    <a:pt x="5894" y="10227"/>
                  </a:cubicBezTo>
                  <a:cubicBezTo>
                    <a:pt x="5932" y="10425"/>
                    <a:pt x="5970" y="10701"/>
                    <a:pt x="6008" y="11057"/>
                  </a:cubicBezTo>
                  <a:cubicBezTo>
                    <a:pt x="6046" y="11412"/>
                    <a:pt x="6046" y="11649"/>
                    <a:pt x="6008" y="11807"/>
                  </a:cubicBezTo>
                  <a:cubicBezTo>
                    <a:pt x="6008" y="11846"/>
                    <a:pt x="5970" y="11886"/>
                    <a:pt x="5970" y="11925"/>
                  </a:cubicBezTo>
                  <a:cubicBezTo>
                    <a:pt x="5970" y="11965"/>
                    <a:pt x="5932" y="12004"/>
                    <a:pt x="5932" y="12044"/>
                  </a:cubicBezTo>
                  <a:cubicBezTo>
                    <a:pt x="5932" y="12123"/>
                    <a:pt x="5932" y="12281"/>
                    <a:pt x="5932" y="12439"/>
                  </a:cubicBezTo>
                  <a:cubicBezTo>
                    <a:pt x="6008" y="12676"/>
                    <a:pt x="6085" y="12913"/>
                    <a:pt x="6199" y="13110"/>
                  </a:cubicBezTo>
                  <a:cubicBezTo>
                    <a:pt x="6389" y="13307"/>
                    <a:pt x="6389" y="13307"/>
                    <a:pt x="6389" y="13307"/>
                  </a:cubicBezTo>
                  <a:cubicBezTo>
                    <a:pt x="6389" y="13584"/>
                    <a:pt x="6389" y="13584"/>
                    <a:pt x="6389" y="13584"/>
                  </a:cubicBezTo>
                  <a:cubicBezTo>
                    <a:pt x="6427" y="13702"/>
                    <a:pt x="6465" y="13860"/>
                    <a:pt x="6503" y="14018"/>
                  </a:cubicBezTo>
                  <a:cubicBezTo>
                    <a:pt x="6579" y="14176"/>
                    <a:pt x="6617" y="14255"/>
                    <a:pt x="6655" y="14334"/>
                  </a:cubicBezTo>
                  <a:cubicBezTo>
                    <a:pt x="6693" y="14532"/>
                    <a:pt x="6769" y="14690"/>
                    <a:pt x="6807" y="14887"/>
                  </a:cubicBezTo>
                  <a:cubicBezTo>
                    <a:pt x="6807" y="15084"/>
                    <a:pt x="6845" y="15282"/>
                    <a:pt x="6845" y="15519"/>
                  </a:cubicBezTo>
                  <a:cubicBezTo>
                    <a:pt x="6845" y="15677"/>
                    <a:pt x="6807" y="15874"/>
                    <a:pt x="6769" y="16111"/>
                  </a:cubicBezTo>
                  <a:cubicBezTo>
                    <a:pt x="6731" y="16388"/>
                    <a:pt x="6503" y="16546"/>
                    <a:pt x="6161" y="16664"/>
                  </a:cubicBezTo>
                  <a:cubicBezTo>
                    <a:pt x="5932" y="16743"/>
                    <a:pt x="5704" y="16822"/>
                    <a:pt x="5438" y="16901"/>
                  </a:cubicBezTo>
                  <a:cubicBezTo>
                    <a:pt x="5134" y="17019"/>
                    <a:pt x="4868" y="17138"/>
                    <a:pt x="4601" y="17217"/>
                  </a:cubicBezTo>
                  <a:cubicBezTo>
                    <a:pt x="4335" y="17335"/>
                    <a:pt x="4107" y="17414"/>
                    <a:pt x="3879" y="17493"/>
                  </a:cubicBezTo>
                  <a:cubicBezTo>
                    <a:pt x="3689" y="17572"/>
                    <a:pt x="3499" y="17651"/>
                    <a:pt x="3385" y="17691"/>
                  </a:cubicBezTo>
                  <a:cubicBezTo>
                    <a:pt x="3385" y="17730"/>
                    <a:pt x="3346" y="17730"/>
                    <a:pt x="3308" y="17730"/>
                  </a:cubicBezTo>
                  <a:cubicBezTo>
                    <a:pt x="3308" y="18165"/>
                    <a:pt x="3308" y="18165"/>
                    <a:pt x="3308" y="18165"/>
                  </a:cubicBezTo>
                  <a:cubicBezTo>
                    <a:pt x="2472" y="18165"/>
                    <a:pt x="2472" y="18165"/>
                    <a:pt x="2472" y="18165"/>
                  </a:cubicBezTo>
                  <a:cubicBezTo>
                    <a:pt x="2472" y="18046"/>
                    <a:pt x="2472" y="17967"/>
                    <a:pt x="2472" y="17928"/>
                  </a:cubicBezTo>
                  <a:cubicBezTo>
                    <a:pt x="2472" y="17849"/>
                    <a:pt x="2472" y="17809"/>
                    <a:pt x="2472" y="17730"/>
                  </a:cubicBezTo>
                  <a:cubicBezTo>
                    <a:pt x="2472" y="17612"/>
                    <a:pt x="2510" y="17454"/>
                    <a:pt x="2624" y="17296"/>
                  </a:cubicBezTo>
                  <a:cubicBezTo>
                    <a:pt x="2700" y="17138"/>
                    <a:pt x="2814" y="17019"/>
                    <a:pt x="3042" y="16901"/>
                  </a:cubicBezTo>
                  <a:cubicBezTo>
                    <a:pt x="3156" y="16861"/>
                    <a:pt x="3346" y="16782"/>
                    <a:pt x="3575" y="16664"/>
                  </a:cubicBezTo>
                  <a:cubicBezTo>
                    <a:pt x="3803" y="16585"/>
                    <a:pt x="4031" y="16506"/>
                    <a:pt x="4297" y="16388"/>
                  </a:cubicBezTo>
                  <a:cubicBezTo>
                    <a:pt x="4601" y="16309"/>
                    <a:pt x="4906" y="16190"/>
                    <a:pt x="5172" y="16072"/>
                  </a:cubicBezTo>
                  <a:cubicBezTo>
                    <a:pt x="5476" y="15993"/>
                    <a:pt x="5704" y="15914"/>
                    <a:pt x="5894" y="15835"/>
                  </a:cubicBezTo>
                  <a:cubicBezTo>
                    <a:pt x="5932" y="15835"/>
                    <a:pt x="5970" y="15835"/>
                    <a:pt x="5970" y="15795"/>
                  </a:cubicBezTo>
                  <a:cubicBezTo>
                    <a:pt x="5970" y="15756"/>
                    <a:pt x="6008" y="15677"/>
                    <a:pt x="6008" y="15519"/>
                  </a:cubicBezTo>
                  <a:cubicBezTo>
                    <a:pt x="6008" y="15361"/>
                    <a:pt x="5970" y="15203"/>
                    <a:pt x="5970" y="15045"/>
                  </a:cubicBezTo>
                  <a:cubicBezTo>
                    <a:pt x="5970" y="14927"/>
                    <a:pt x="5932" y="14808"/>
                    <a:pt x="5894" y="14769"/>
                  </a:cubicBezTo>
                  <a:cubicBezTo>
                    <a:pt x="5818" y="14611"/>
                    <a:pt x="5780" y="14453"/>
                    <a:pt x="5704" y="14255"/>
                  </a:cubicBezTo>
                  <a:cubicBezTo>
                    <a:pt x="5628" y="14058"/>
                    <a:pt x="5590" y="13860"/>
                    <a:pt x="5590" y="13663"/>
                  </a:cubicBezTo>
                  <a:cubicBezTo>
                    <a:pt x="5552" y="13623"/>
                    <a:pt x="5476" y="13505"/>
                    <a:pt x="5362" y="13307"/>
                  </a:cubicBezTo>
                  <a:cubicBezTo>
                    <a:pt x="5286" y="13150"/>
                    <a:pt x="5210" y="12913"/>
                    <a:pt x="5172" y="12597"/>
                  </a:cubicBezTo>
                  <a:cubicBezTo>
                    <a:pt x="5096" y="12360"/>
                    <a:pt x="5058" y="12162"/>
                    <a:pt x="5096" y="12044"/>
                  </a:cubicBezTo>
                  <a:cubicBezTo>
                    <a:pt x="5096" y="11886"/>
                    <a:pt x="5134" y="11807"/>
                    <a:pt x="5172" y="11728"/>
                  </a:cubicBezTo>
                  <a:cubicBezTo>
                    <a:pt x="5172" y="11688"/>
                    <a:pt x="5172" y="11649"/>
                    <a:pt x="5210" y="11649"/>
                  </a:cubicBezTo>
                  <a:cubicBezTo>
                    <a:pt x="5210" y="11610"/>
                    <a:pt x="5210" y="11412"/>
                    <a:pt x="5172" y="11136"/>
                  </a:cubicBezTo>
                  <a:cubicBezTo>
                    <a:pt x="5172" y="10899"/>
                    <a:pt x="5134" y="10622"/>
                    <a:pt x="5096" y="10385"/>
                  </a:cubicBezTo>
                  <a:cubicBezTo>
                    <a:pt x="5058" y="10227"/>
                    <a:pt x="5096" y="9951"/>
                    <a:pt x="5134" y="9635"/>
                  </a:cubicBezTo>
                  <a:cubicBezTo>
                    <a:pt x="5172" y="9319"/>
                    <a:pt x="5324" y="9003"/>
                    <a:pt x="5552" y="8687"/>
                  </a:cubicBezTo>
                  <a:cubicBezTo>
                    <a:pt x="5704" y="8529"/>
                    <a:pt x="5932" y="8332"/>
                    <a:pt x="6237" y="8135"/>
                  </a:cubicBezTo>
                  <a:cubicBezTo>
                    <a:pt x="6503" y="7898"/>
                    <a:pt x="6883" y="7779"/>
                    <a:pt x="7377" y="7779"/>
                  </a:cubicBezTo>
                  <a:cubicBezTo>
                    <a:pt x="7910" y="7779"/>
                    <a:pt x="7910" y="7779"/>
                    <a:pt x="7910" y="7779"/>
                  </a:cubicBezTo>
                  <a:cubicBezTo>
                    <a:pt x="8442" y="7779"/>
                    <a:pt x="8861" y="7898"/>
                    <a:pt x="9127" y="8135"/>
                  </a:cubicBezTo>
                  <a:cubicBezTo>
                    <a:pt x="9431" y="8332"/>
                    <a:pt x="9659" y="8529"/>
                    <a:pt x="9811" y="8687"/>
                  </a:cubicBezTo>
                  <a:cubicBezTo>
                    <a:pt x="10039" y="9003"/>
                    <a:pt x="10192" y="9319"/>
                    <a:pt x="10230" y="9635"/>
                  </a:cubicBezTo>
                  <a:cubicBezTo>
                    <a:pt x="10268" y="9951"/>
                    <a:pt x="10306" y="10227"/>
                    <a:pt x="10268" y="10385"/>
                  </a:cubicBezTo>
                  <a:cubicBezTo>
                    <a:pt x="10230" y="10622"/>
                    <a:pt x="10192" y="10899"/>
                    <a:pt x="10192" y="11136"/>
                  </a:cubicBezTo>
                  <a:cubicBezTo>
                    <a:pt x="10154" y="11412"/>
                    <a:pt x="10154" y="11610"/>
                    <a:pt x="10154" y="11649"/>
                  </a:cubicBezTo>
                  <a:cubicBezTo>
                    <a:pt x="10192" y="11649"/>
                    <a:pt x="10192" y="11688"/>
                    <a:pt x="10192" y="11728"/>
                  </a:cubicBezTo>
                  <a:cubicBezTo>
                    <a:pt x="10230" y="11807"/>
                    <a:pt x="10268" y="11886"/>
                    <a:pt x="10268" y="12044"/>
                  </a:cubicBezTo>
                  <a:cubicBezTo>
                    <a:pt x="10306" y="12162"/>
                    <a:pt x="10268" y="12360"/>
                    <a:pt x="10192" y="12597"/>
                  </a:cubicBezTo>
                  <a:cubicBezTo>
                    <a:pt x="10154" y="12913"/>
                    <a:pt x="10077" y="13150"/>
                    <a:pt x="10001" y="13307"/>
                  </a:cubicBezTo>
                  <a:cubicBezTo>
                    <a:pt x="9887" y="13505"/>
                    <a:pt x="9811" y="13623"/>
                    <a:pt x="9773" y="13663"/>
                  </a:cubicBezTo>
                  <a:cubicBezTo>
                    <a:pt x="9773" y="13860"/>
                    <a:pt x="9735" y="14058"/>
                    <a:pt x="9659" y="14255"/>
                  </a:cubicBezTo>
                  <a:cubicBezTo>
                    <a:pt x="9583" y="14453"/>
                    <a:pt x="9545" y="14611"/>
                    <a:pt x="9469" y="14769"/>
                  </a:cubicBezTo>
                  <a:cubicBezTo>
                    <a:pt x="9431" y="14848"/>
                    <a:pt x="9393" y="14966"/>
                    <a:pt x="9355" y="15084"/>
                  </a:cubicBezTo>
                  <a:cubicBezTo>
                    <a:pt x="9279" y="15203"/>
                    <a:pt x="9279" y="15321"/>
                    <a:pt x="9279" y="15479"/>
                  </a:cubicBezTo>
                  <a:cubicBezTo>
                    <a:pt x="9279" y="15637"/>
                    <a:pt x="9279" y="15756"/>
                    <a:pt x="9279" y="15795"/>
                  </a:cubicBezTo>
                  <a:cubicBezTo>
                    <a:pt x="9317" y="15835"/>
                    <a:pt x="9317" y="15835"/>
                    <a:pt x="9355" y="15835"/>
                  </a:cubicBezTo>
                  <a:cubicBezTo>
                    <a:pt x="9583" y="15914"/>
                    <a:pt x="9849" y="15993"/>
                    <a:pt x="10115" y="16072"/>
                  </a:cubicBezTo>
                  <a:cubicBezTo>
                    <a:pt x="10382" y="16190"/>
                    <a:pt x="10648" y="16269"/>
                    <a:pt x="10914" y="16348"/>
                  </a:cubicBezTo>
                  <a:cubicBezTo>
                    <a:pt x="11180" y="16467"/>
                    <a:pt x="11408" y="16546"/>
                    <a:pt x="11675" y="16664"/>
                  </a:cubicBezTo>
                  <a:cubicBezTo>
                    <a:pt x="11903" y="16743"/>
                    <a:pt x="12093" y="16822"/>
                    <a:pt x="12245" y="16861"/>
                  </a:cubicBezTo>
                  <a:close/>
                  <a:moveTo>
                    <a:pt x="9963" y="869"/>
                  </a:moveTo>
                  <a:cubicBezTo>
                    <a:pt x="9963" y="5173"/>
                    <a:pt x="9963" y="5173"/>
                    <a:pt x="9963" y="5173"/>
                  </a:cubicBezTo>
                  <a:cubicBezTo>
                    <a:pt x="11637" y="5173"/>
                    <a:pt x="11637" y="5173"/>
                    <a:pt x="11637" y="5173"/>
                  </a:cubicBezTo>
                  <a:cubicBezTo>
                    <a:pt x="11637" y="869"/>
                    <a:pt x="11637" y="869"/>
                    <a:pt x="11637" y="869"/>
                  </a:cubicBezTo>
                  <a:lnTo>
                    <a:pt x="9963" y="869"/>
                  </a:lnTo>
                  <a:close/>
                  <a:moveTo>
                    <a:pt x="20801" y="3435"/>
                  </a:moveTo>
                  <a:cubicBezTo>
                    <a:pt x="12473" y="3435"/>
                    <a:pt x="12473" y="3435"/>
                    <a:pt x="12473" y="3435"/>
                  </a:cubicBezTo>
                  <a:cubicBezTo>
                    <a:pt x="12473" y="5173"/>
                    <a:pt x="12473" y="5173"/>
                    <a:pt x="12473" y="5173"/>
                  </a:cubicBezTo>
                  <a:cubicBezTo>
                    <a:pt x="20801" y="5173"/>
                    <a:pt x="20801" y="5173"/>
                    <a:pt x="20801" y="5173"/>
                  </a:cubicBezTo>
                  <a:lnTo>
                    <a:pt x="20801" y="3435"/>
                  </a:lnTo>
                  <a:close/>
                  <a:moveTo>
                    <a:pt x="13310" y="7779"/>
                  </a:moveTo>
                  <a:cubicBezTo>
                    <a:pt x="13310" y="8648"/>
                    <a:pt x="13310" y="8648"/>
                    <a:pt x="13310" y="8648"/>
                  </a:cubicBezTo>
                  <a:cubicBezTo>
                    <a:pt x="19128" y="8648"/>
                    <a:pt x="19128" y="8648"/>
                    <a:pt x="19128" y="8648"/>
                  </a:cubicBezTo>
                  <a:cubicBezTo>
                    <a:pt x="19128" y="7779"/>
                    <a:pt x="19128" y="7779"/>
                    <a:pt x="19128" y="7779"/>
                  </a:cubicBezTo>
                  <a:lnTo>
                    <a:pt x="13310" y="7779"/>
                  </a:lnTo>
                  <a:close/>
                  <a:moveTo>
                    <a:pt x="13310" y="10385"/>
                  </a:moveTo>
                  <a:cubicBezTo>
                    <a:pt x="13310" y="11215"/>
                    <a:pt x="13310" y="11215"/>
                    <a:pt x="13310" y="11215"/>
                  </a:cubicBezTo>
                  <a:cubicBezTo>
                    <a:pt x="17417" y="11215"/>
                    <a:pt x="17417" y="11215"/>
                    <a:pt x="17417" y="11215"/>
                  </a:cubicBezTo>
                  <a:cubicBezTo>
                    <a:pt x="17417" y="10385"/>
                    <a:pt x="17417" y="10385"/>
                    <a:pt x="17417" y="10385"/>
                  </a:cubicBezTo>
                  <a:lnTo>
                    <a:pt x="13310" y="10385"/>
                  </a:lnTo>
                  <a:close/>
                  <a:moveTo>
                    <a:pt x="13310" y="12952"/>
                  </a:moveTo>
                  <a:cubicBezTo>
                    <a:pt x="13310" y="13821"/>
                    <a:pt x="13310" y="13821"/>
                    <a:pt x="13310" y="13821"/>
                  </a:cubicBezTo>
                  <a:cubicBezTo>
                    <a:pt x="19128" y="13821"/>
                    <a:pt x="19128" y="13821"/>
                    <a:pt x="19128" y="13821"/>
                  </a:cubicBezTo>
                  <a:cubicBezTo>
                    <a:pt x="19128" y="12952"/>
                    <a:pt x="19128" y="12952"/>
                    <a:pt x="19128" y="12952"/>
                  </a:cubicBezTo>
                  <a:lnTo>
                    <a:pt x="13310" y="12952"/>
                  </a:lnTo>
                  <a:close/>
                </a:path>
              </a:pathLst>
            </a:custGeom>
            <a:solidFill>
              <a:schemeClr val="bg1"/>
            </a:solidFill>
            <a:ln w="12700">
              <a:miter lim="400000"/>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sz="3200" spc="0">
                  <a:solidFill>
                    <a:srgbClr val="FFFFFF"/>
                  </a:solidFill>
                  <a:latin typeface="Butler Stencil Medium"/>
                  <a:ea typeface="Butler Stencil Medium"/>
                  <a:cs typeface="Butler Stencil Medium"/>
                  <a:sym typeface="Butler Stencil Medium"/>
                </a:defRPr>
              </a:pPr>
              <a:endParaRPr kumimoji="0" sz="900" b="0" i="0" u="none" strike="noStrike" kern="0" cap="none" spc="0" normalizeH="0" baseline="0" noProof="0" dirty="0">
                <a:ln>
                  <a:noFill/>
                </a:ln>
                <a:solidFill>
                  <a:srgbClr val="FFFFFF"/>
                </a:solidFill>
                <a:effectLst/>
                <a:uLnTx/>
                <a:uFillTx/>
                <a:cs typeface="+mn-ea"/>
                <a:sym typeface="+mn-lt"/>
              </a:endParaRPr>
            </a:p>
          </p:txBody>
        </p:sp>
        <p:sp>
          <p:nvSpPr>
            <p:cNvPr id="196" name="Freeform 142">
              <a:extLst>
                <a:ext uri="{FF2B5EF4-FFF2-40B4-BE49-F238E27FC236}">
                  <a16:creationId xmlns:a16="http://schemas.microsoft.com/office/drawing/2014/main" id="{24305C27-988A-4947-AEA1-7B14337EBDC3}"/>
                </a:ext>
              </a:extLst>
            </p:cNvPr>
            <p:cNvSpPr>
              <a:spLocks noEditPoints="1"/>
            </p:cNvSpPr>
            <p:nvPr/>
          </p:nvSpPr>
          <p:spPr bwMode="auto">
            <a:xfrm>
              <a:off x="3386453" y="4074497"/>
              <a:ext cx="499811" cy="340169"/>
            </a:xfrm>
            <a:custGeom>
              <a:avLst/>
              <a:gdLst>
                <a:gd name="T0" fmla="*/ 172 w 209"/>
                <a:gd name="T1" fmla="*/ 85 h 127"/>
                <a:gd name="T2" fmla="*/ 142 w 209"/>
                <a:gd name="T3" fmla="*/ 17 h 127"/>
                <a:gd name="T4" fmla="*/ 138 w 209"/>
                <a:gd name="T5" fmla="*/ 20 h 127"/>
                <a:gd name="T6" fmla="*/ 131 w 209"/>
                <a:gd name="T7" fmla="*/ 19 h 127"/>
                <a:gd name="T8" fmla="*/ 79 w 209"/>
                <a:gd name="T9" fmla="*/ 23 h 127"/>
                <a:gd name="T10" fmla="*/ 67 w 209"/>
                <a:gd name="T11" fmla="*/ 17 h 127"/>
                <a:gd name="T12" fmla="*/ 37 w 209"/>
                <a:gd name="T13" fmla="*/ 85 h 127"/>
                <a:gd name="T14" fmla="*/ 45 w 209"/>
                <a:gd name="T15" fmla="*/ 91 h 127"/>
                <a:gd name="T16" fmla="*/ 60 w 209"/>
                <a:gd name="T17" fmla="*/ 99 h 127"/>
                <a:gd name="T18" fmla="*/ 72 w 209"/>
                <a:gd name="T19" fmla="*/ 110 h 127"/>
                <a:gd name="T20" fmla="*/ 85 w 209"/>
                <a:gd name="T21" fmla="*/ 121 h 127"/>
                <a:gd name="T22" fmla="*/ 109 w 209"/>
                <a:gd name="T23" fmla="*/ 125 h 127"/>
                <a:gd name="T24" fmla="*/ 116 w 209"/>
                <a:gd name="T25" fmla="*/ 111 h 127"/>
                <a:gd name="T26" fmla="*/ 130 w 209"/>
                <a:gd name="T27" fmla="*/ 116 h 127"/>
                <a:gd name="T28" fmla="*/ 134 w 209"/>
                <a:gd name="T29" fmla="*/ 102 h 127"/>
                <a:gd name="T30" fmla="*/ 141 w 209"/>
                <a:gd name="T31" fmla="*/ 104 h 127"/>
                <a:gd name="T32" fmla="*/ 149 w 209"/>
                <a:gd name="T33" fmla="*/ 91 h 127"/>
                <a:gd name="T34" fmla="*/ 158 w 209"/>
                <a:gd name="T35" fmla="*/ 93 h 127"/>
                <a:gd name="T36" fmla="*/ 165 w 209"/>
                <a:gd name="T37" fmla="*/ 79 h 127"/>
                <a:gd name="T38" fmla="*/ 34 w 209"/>
                <a:gd name="T39" fmla="*/ 9 h 127"/>
                <a:gd name="T40" fmla="*/ 175 w 209"/>
                <a:gd name="T41" fmla="*/ 9 h 127"/>
                <a:gd name="T42" fmla="*/ 151 w 209"/>
                <a:gd name="T43" fmla="*/ 20 h 127"/>
                <a:gd name="T44" fmla="*/ 100 w 209"/>
                <a:gd name="T45" fmla="*/ 27 h 127"/>
                <a:gd name="T46" fmla="*/ 108 w 209"/>
                <a:gd name="T47" fmla="*/ 25 h 127"/>
                <a:gd name="T48" fmla="*/ 115 w 209"/>
                <a:gd name="T49" fmla="*/ 24 h 127"/>
                <a:gd name="T50" fmla="*/ 130 w 209"/>
                <a:gd name="T51" fmla="*/ 26 h 127"/>
                <a:gd name="T52" fmla="*/ 148 w 209"/>
                <a:gd name="T53" fmla="*/ 29 h 127"/>
                <a:gd name="T54" fmla="*/ 160 w 209"/>
                <a:gd name="T55" fmla="*/ 75 h 127"/>
                <a:gd name="T56" fmla="*/ 111 w 209"/>
                <a:gd name="T57" fmla="*/ 48 h 127"/>
                <a:gd name="T58" fmla="*/ 107 w 209"/>
                <a:gd name="T59" fmla="*/ 47 h 127"/>
                <a:gd name="T60" fmla="*/ 103 w 209"/>
                <a:gd name="T61" fmla="*/ 46 h 127"/>
                <a:gd name="T62" fmla="*/ 95 w 209"/>
                <a:gd name="T63" fmla="*/ 47 h 127"/>
                <a:gd name="T64" fmla="*/ 93 w 209"/>
                <a:gd name="T65" fmla="*/ 48 h 127"/>
                <a:gd name="T66" fmla="*/ 72 w 209"/>
                <a:gd name="T67" fmla="*/ 52 h 127"/>
                <a:gd name="T68" fmla="*/ 69 w 209"/>
                <a:gd name="T69" fmla="*/ 50 h 127"/>
                <a:gd name="T70" fmla="*/ 94 w 209"/>
                <a:gd name="T71" fmla="*/ 30 h 127"/>
                <a:gd name="T72" fmla="*/ 50 w 209"/>
                <a:gd name="T73" fmla="*/ 90 h 127"/>
                <a:gd name="T74" fmla="*/ 56 w 209"/>
                <a:gd name="T75" fmla="*/ 84 h 127"/>
                <a:gd name="T76" fmla="*/ 71 w 209"/>
                <a:gd name="T77" fmla="*/ 105 h 127"/>
                <a:gd name="T78" fmla="*/ 70 w 209"/>
                <a:gd name="T79" fmla="*/ 94 h 127"/>
                <a:gd name="T80" fmla="*/ 71 w 209"/>
                <a:gd name="T81" fmla="*/ 105 h 127"/>
                <a:gd name="T82" fmla="*/ 80 w 209"/>
                <a:gd name="T83" fmla="*/ 107 h 127"/>
                <a:gd name="T84" fmla="*/ 91 w 209"/>
                <a:gd name="T85"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27">
                  <a:moveTo>
                    <a:pt x="165" y="79"/>
                  </a:moveTo>
                  <a:cubicBezTo>
                    <a:pt x="167" y="78"/>
                    <a:pt x="167" y="77"/>
                    <a:pt x="168" y="76"/>
                  </a:cubicBezTo>
                  <a:cubicBezTo>
                    <a:pt x="172" y="85"/>
                    <a:pt x="172" y="85"/>
                    <a:pt x="172" y="85"/>
                  </a:cubicBezTo>
                  <a:cubicBezTo>
                    <a:pt x="209" y="68"/>
                    <a:pt x="209" y="68"/>
                    <a:pt x="209" y="68"/>
                  </a:cubicBezTo>
                  <a:cubicBezTo>
                    <a:pt x="179" y="0"/>
                    <a:pt x="179" y="0"/>
                    <a:pt x="179" y="0"/>
                  </a:cubicBezTo>
                  <a:cubicBezTo>
                    <a:pt x="142" y="17"/>
                    <a:pt x="142" y="17"/>
                    <a:pt x="142" y="17"/>
                  </a:cubicBezTo>
                  <a:cubicBezTo>
                    <a:pt x="144" y="22"/>
                    <a:pt x="144" y="22"/>
                    <a:pt x="144" y="22"/>
                  </a:cubicBezTo>
                  <a:cubicBezTo>
                    <a:pt x="138" y="20"/>
                    <a:pt x="138" y="20"/>
                    <a:pt x="138" y="20"/>
                  </a:cubicBezTo>
                  <a:cubicBezTo>
                    <a:pt x="138" y="20"/>
                    <a:pt x="138" y="20"/>
                    <a:pt x="138" y="20"/>
                  </a:cubicBezTo>
                  <a:cubicBezTo>
                    <a:pt x="138" y="20"/>
                    <a:pt x="138" y="20"/>
                    <a:pt x="138" y="20"/>
                  </a:cubicBezTo>
                  <a:cubicBezTo>
                    <a:pt x="134" y="19"/>
                    <a:pt x="134" y="19"/>
                    <a:pt x="134" y="19"/>
                  </a:cubicBezTo>
                  <a:cubicBezTo>
                    <a:pt x="133" y="19"/>
                    <a:pt x="132" y="19"/>
                    <a:pt x="131" y="19"/>
                  </a:cubicBezTo>
                  <a:cubicBezTo>
                    <a:pt x="121" y="17"/>
                    <a:pt x="104" y="16"/>
                    <a:pt x="93" y="23"/>
                  </a:cubicBezTo>
                  <a:cubicBezTo>
                    <a:pt x="91" y="24"/>
                    <a:pt x="90" y="25"/>
                    <a:pt x="89" y="26"/>
                  </a:cubicBezTo>
                  <a:cubicBezTo>
                    <a:pt x="86" y="23"/>
                    <a:pt x="82" y="22"/>
                    <a:pt x="79" y="23"/>
                  </a:cubicBezTo>
                  <a:cubicBezTo>
                    <a:pt x="64" y="27"/>
                    <a:pt x="64" y="27"/>
                    <a:pt x="64" y="27"/>
                  </a:cubicBezTo>
                  <a:cubicBezTo>
                    <a:pt x="63" y="26"/>
                    <a:pt x="63" y="26"/>
                    <a:pt x="63" y="26"/>
                  </a:cubicBezTo>
                  <a:cubicBezTo>
                    <a:pt x="67" y="17"/>
                    <a:pt x="67" y="17"/>
                    <a:pt x="67" y="17"/>
                  </a:cubicBezTo>
                  <a:cubicBezTo>
                    <a:pt x="31" y="0"/>
                    <a:pt x="31" y="0"/>
                    <a:pt x="31" y="0"/>
                  </a:cubicBezTo>
                  <a:cubicBezTo>
                    <a:pt x="0" y="68"/>
                    <a:pt x="0" y="68"/>
                    <a:pt x="0" y="68"/>
                  </a:cubicBezTo>
                  <a:cubicBezTo>
                    <a:pt x="37" y="85"/>
                    <a:pt x="37" y="85"/>
                    <a:pt x="37" y="85"/>
                  </a:cubicBezTo>
                  <a:cubicBezTo>
                    <a:pt x="41" y="76"/>
                    <a:pt x="41" y="76"/>
                    <a:pt x="41" y="76"/>
                  </a:cubicBezTo>
                  <a:cubicBezTo>
                    <a:pt x="43" y="78"/>
                    <a:pt x="45" y="81"/>
                    <a:pt x="47" y="83"/>
                  </a:cubicBezTo>
                  <a:cubicBezTo>
                    <a:pt x="46" y="85"/>
                    <a:pt x="45" y="88"/>
                    <a:pt x="45" y="91"/>
                  </a:cubicBezTo>
                  <a:cubicBezTo>
                    <a:pt x="46" y="96"/>
                    <a:pt x="51" y="100"/>
                    <a:pt x="56" y="100"/>
                  </a:cubicBezTo>
                  <a:cubicBezTo>
                    <a:pt x="56" y="100"/>
                    <a:pt x="57" y="100"/>
                    <a:pt x="57" y="100"/>
                  </a:cubicBezTo>
                  <a:cubicBezTo>
                    <a:pt x="58" y="100"/>
                    <a:pt x="59" y="99"/>
                    <a:pt x="60" y="99"/>
                  </a:cubicBezTo>
                  <a:cubicBezTo>
                    <a:pt x="60" y="100"/>
                    <a:pt x="60" y="100"/>
                    <a:pt x="60" y="101"/>
                  </a:cubicBezTo>
                  <a:cubicBezTo>
                    <a:pt x="61" y="106"/>
                    <a:pt x="65" y="110"/>
                    <a:pt x="70" y="110"/>
                  </a:cubicBezTo>
                  <a:cubicBezTo>
                    <a:pt x="71" y="110"/>
                    <a:pt x="71" y="110"/>
                    <a:pt x="72" y="110"/>
                  </a:cubicBezTo>
                  <a:cubicBezTo>
                    <a:pt x="73" y="110"/>
                    <a:pt x="74" y="110"/>
                    <a:pt x="74" y="109"/>
                  </a:cubicBezTo>
                  <a:cubicBezTo>
                    <a:pt x="74" y="110"/>
                    <a:pt x="74" y="111"/>
                    <a:pt x="75" y="112"/>
                  </a:cubicBezTo>
                  <a:cubicBezTo>
                    <a:pt x="75" y="117"/>
                    <a:pt x="80" y="121"/>
                    <a:pt x="85" y="121"/>
                  </a:cubicBezTo>
                  <a:cubicBezTo>
                    <a:pt x="85" y="121"/>
                    <a:pt x="86" y="121"/>
                    <a:pt x="86" y="120"/>
                  </a:cubicBezTo>
                  <a:cubicBezTo>
                    <a:pt x="90" y="120"/>
                    <a:pt x="92" y="118"/>
                    <a:pt x="94" y="116"/>
                  </a:cubicBezTo>
                  <a:cubicBezTo>
                    <a:pt x="109" y="125"/>
                    <a:pt x="109" y="125"/>
                    <a:pt x="109" y="125"/>
                  </a:cubicBezTo>
                  <a:cubicBezTo>
                    <a:pt x="112" y="127"/>
                    <a:pt x="117" y="126"/>
                    <a:pt x="119" y="122"/>
                  </a:cubicBezTo>
                  <a:cubicBezTo>
                    <a:pt x="121" y="118"/>
                    <a:pt x="120" y="114"/>
                    <a:pt x="116" y="112"/>
                  </a:cubicBezTo>
                  <a:cubicBezTo>
                    <a:pt x="116" y="111"/>
                    <a:pt x="116" y="111"/>
                    <a:pt x="116" y="111"/>
                  </a:cubicBezTo>
                  <a:cubicBezTo>
                    <a:pt x="117" y="111"/>
                    <a:pt x="118" y="111"/>
                    <a:pt x="119" y="110"/>
                  </a:cubicBezTo>
                  <a:cubicBezTo>
                    <a:pt x="126" y="115"/>
                    <a:pt x="126" y="115"/>
                    <a:pt x="126" y="115"/>
                  </a:cubicBezTo>
                  <a:cubicBezTo>
                    <a:pt x="128" y="116"/>
                    <a:pt x="129" y="116"/>
                    <a:pt x="130" y="116"/>
                  </a:cubicBezTo>
                  <a:cubicBezTo>
                    <a:pt x="133" y="116"/>
                    <a:pt x="135" y="115"/>
                    <a:pt x="137" y="112"/>
                  </a:cubicBezTo>
                  <a:cubicBezTo>
                    <a:pt x="138" y="111"/>
                    <a:pt x="138" y="109"/>
                    <a:pt x="138" y="107"/>
                  </a:cubicBezTo>
                  <a:cubicBezTo>
                    <a:pt x="137" y="105"/>
                    <a:pt x="136" y="103"/>
                    <a:pt x="134" y="102"/>
                  </a:cubicBezTo>
                  <a:cubicBezTo>
                    <a:pt x="132" y="101"/>
                    <a:pt x="132" y="101"/>
                    <a:pt x="132" y="101"/>
                  </a:cubicBezTo>
                  <a:cubicBezTo>
                    <a:pt x="133" y="101"/>
                    <a:pt x="134" y="100"/>
                    <a:pt x="134" y="100"/>
                  </a:cubicBezTo>
                  <a:cubicBezTo>
                    <a:pt x="141" y="104"/>
                    <a:pt x="141" y="104"/>
                    <a:pt x="141" y="104"/>
                  </a:cubicBezTo>
                  <a:cubicBezTo>
                    <a:pt x="142" y="104"/>
                    <a:pt x="143" y="105"/>
                    <a:pt x="145" y="105"/>
                  </a:cubicBezTo>
                  <a:cubicBezTo>
                    <a:pt x="147" y="105"/>
                    <a:pt x="150" y="103"/>
                    <a:pt x="151" y="101"/>
                  </a:cubicBezTo>
                  <a:cubicBezTo>
                    <a:pt x="153" y="98"/>
                    <a:pt x="152" y="93"/>
                    <a:pt x="149" y="91"/>
                  </a:cubicBezTo>
                  <a:cubicBezTo>
                    <a:pt x="151" y="90"/>
                    <a:pt x="151" y="90"/>
                    <a:pt x="151" y="90"/>
                  </a:cubicBezTo>
                  <a:cubicBezTo>
                    <a:pt x="154" y="92"/>
                    <a:pt x="154" y="92"/>
                    <a:pt x="154" y="92"/>
                  </a:cubicBezTo>
                  <a:cubicBezTo>
                    <a:pt x="155" y="92"/>
                    <a:pt x="157" y="93"/>
                    <a:pt x="158" y="93"/>
                  </a:cubicBezTo>
                  <a:cubicBezTo>
                    <a:pt x="161" y="93"/>
                    <a:pt x="163" y="91"/>
                    <a:pt x="164" y="89"/>
                  </a:cubicBezTo>
                  <a:cubicBezTo>
                    <a:pt x="166" y="86"/>
                    <a:pt x="166" y="83"/>
                    <a:pt x="164" y="80"/>
                  </a:cubicBezTo>
                  <a:cubicBezTo>
                    <a:pt x="164" y="80"/>
                    <a:pt x="165" y="80"/>
                    <a:pt x="165" y="79"/>
                  </a:cubicBezTo>
                  <a:close/>
                  <a:moveTo>
                    <a:pt x="34" y="76"/>
                  </a:moveTo>
                  <a:cubicBezTo>
                    <a:pt x="9" y="65"/>
                    <a:pt x="9" y="65"/>
                    <a:pt x="9" y="65"/>
                  </a:cubicBezTo>
                  <a:cubicBezTo>
                    <a:pt x="34" y="9"/>
                    <a:pt x="34" y="9"/>
                    <a:pt x="34" y="9"/>
                  </a:cubicBezTo>
                  <a:cubicBezTo>
                    <a:pt x="59" y="20"/>
                    <a:pt x="59" y="20"/>
                    <a:pt x="59" y="20"/>
                  </a:cubicBezTo>
                  <a:lnTo>
                    <a:pt x="34" y="76"/>
                  </a:lnTo>
                  <a:close/>
                  <a:moveTo>
                    <a:pt x="175" y="9"/>
                  </a:moveTo>
                  <a:cubicBezTo>
                    <a:pt x="200" y="65"/>
                    <a:pt x="200" y="65"/>
                    <a:pt x="200" y="65"/>
                  </a:cubicBezTo>
                  <a:cubicBezTo>
                    <a:pt x="176" y="76"/>
                    <a:pt x="176" y="76"/>
                    <a:pt x="176" y="76"/>
                  </a:cubicBezTo>
                  <a:cubicBezTo>
                    <a:pt x="151" y="20"/>
                    <a:pt x="151" y="20"/>
                    <a:pt x="151" y="20"/>
                  </a:cubicBezTo>
                  <a:lnTo>
                    <a:pt x="175" y="9"/>
                  </a:lnTo>
                  <a:close/>
                  <a:moveTo>
                    <a:pt x="98" y="28"/>
                  </a:moveTo>
                  <a:cubicBezTo>
                    <a:pt x="99" y="27"/>
                    <a:pt x="99" y="27"/>
                    <a:pt x="100" y="27"/>
                  </a:cubicBezTo>
                  <a:cubicBezTo>
                    <a:pt x="101" y="26"/>
                    <a:pt x="102" y="26"/>
                    <a:pt x="103" y="26"/>
                  </a:cubicBezTo>
                  <a:cubicBezTo>
                    <a:pt x="103" y="26"/>
                    <a:pt x="104" y="26"/>
                    <a:pt x="105" y="25"/>
                  </a:cubicBezTo>
                  <a:cubicBezTo>
                    <a:pt x="106" y="25"/>
                    <a:pt x="107" y="25"/>
                    <a:pt x="108" y="25"/>
                  </a:cubicBezTo>
                  <a:cubicBezTo>
                    <a:pt x="108" y="25"/>
                    <a:pt x="109" y="25"/>
                    <a:pt x="110" y="25"/>
                  </a:cubicBezTo>
                  <a:cubicBezTo>
                    <a:pt x="111" y="24"/>
                    <a:pt x="113" y="24"/>
                    <a:pt x="114" y="24"/>
                  </a:cubicBezTo>
                  <a:cubicBezTo>
                    <a:pt x="114" y="24"/>
                    <a:pt x="114" y="24"/>
                    <a:pt x="115" y="24"/>
                  </a:cubicBezTo>
                  <a:cubicBezTo>
                    <a:pt x="115" y="24"/>
                    <a:pt x="115" y="24"/>
                    <a:pt x="115" y="24"/>
                  </a:cubicBezTo>
                  <a:cubicBezTo>
                    <a:pt x="121" y="24"/>
                    <a:pt x="126" y="25"/>
                    <a:pt x="130" y="26"/>
                  </a:cubicBezTo>
                  <a:cubicBezTo>
                    <a:pt x="130" y="26"/>
                    <a:pt x="130" y="26"/>
                    <a:pt x="130" y="26"/>
                  </a:cubicBezTo>
                  <a:cubicBezTo>
                    <a:pt x="133" y="26"/>
                    <a:pt x="135" y="27"/>
                    <a:pt x="136" y="27"/>
                  </a:cubicBezTo>
                  <a:cubicBezTo>
                    <a:pt x="147" y="30"/>
                    <a:pt x="147" y="30"/>
                    <a:pt x="147" y="30"/>
                  </a:cubicBezTo>
                  <a:cubicBezTo>
                    <a:pt x="148" y="29"/>
                    <a:pt x="148" y="29"/>
                    <a:pt x="148" y="29"/>
                  </a:cubicBezTo>
                  <a:cubicBezTo>
                    <a:pt x="165" y="68"/>
                    <a:pt x="165" y="68"/>
                    <a:pt x="165" y="68"/>
                  </a:cubicBezTo>
                  <a:cubicBezTo>
                    <a:pt x="164" y="70"/>
                    <a:pt x="162" y="72"/>
                    <a:pt x="161" y="74"/>
                  </a:cubicBezTo>
                  <a:cubicBezTo>
                    <a:pt x="160" y="75"/>
                    <a:pt x="160" y="75"/>
                    <a:pt x="160" y="75"/>
                  </a:cubicBezTo>
                  <a:cubicBezTo>
                    <a:pt x="160" y="75"/>
                    <a:pt x="159" y="76"/>
                    <a:pt x="158" y="76"/>
                  </a:cubicBezTo>
                  <a:cubicBezTo>
                    <a:pt x="114" y="49"/>
                    <a:pt x="114" y="49"/>
                    <a:pt x="114" y="49"/>
                  </a:cubicBezTo>
                  <a:cubicBezTo>
                    <a:pt x="113" y="49"/>
                    <a:pt x="112" y="48"/>
                    <a:pt x="111" y="48"/>
                  </a:cubicBezTo>
                  <a:cubicBezTo>
                    <a:pt x="110" y="47"/>
                    <a:pt x="109" y="47"/>
                    <a:pt x="108" y="47"/>
                  </a:cubicBezTo>
                  <a:cubicBezTo>
                    <a:pt x="108" y="47"/>
                    <a:pt x="108" y="47"/>
                    <a:pt x="108" y="47"/>
                  </a:cubicBezTo>
                  <a:cubicBezTo>
                    <a:pt x="108" y="47"/>
                    <a:pt x="108" y="47"/>
                    <a:pt x="107" y="47"/>
                  </a:cubicBezTo>
                  <a:cubicBezTo>
                    <a:pt x="107" y="47"/>
                    <a:pt x="107" y="47"/>
                    <a:pt x="106" y="47"/>
                  </a:cubicBezTo>
                  <a:cubicBezTo>
                    <a:pt x="106" y="46"/>
                    <a:pt x="105" y="46"/>
                    <a:pt x="104" y="46"/>
                  </a:cubicBezTo>
                  <a:cubicBezTo>
                    <a:pt x="104" y="46"/>
                    <a:pt x="103" y="46"/>
                    <a:pt x="103" y="46"/>
                  </a:cubicBezTo>
                  <a:cubicBezTo>
                    <a:pt x="102" y="46"/>
                    <a:pt x="102" y="46"/>
                    <a:pt x="101" y="46"/>
                  </a:cubicBezTo>
                  <a:cubicBezTo>
                    <a:pt x="101" y="46"/>
                    <a:pt x="100" y="46"/>
                    <a:pt x="100" y="46"/>
                  </a:cubicBezTo>
                  <a:cubicBezTo>
                    <a:pt x="98" y="46"/>
                    <a:pt x="97" y="47"/>
                    <a:pt x="95" y="47"/>
                  </a:cubicBezTo>
                  <a:cubicBezTo>
                    <a:pt x="95" y="47"/>
                    <a:pt x="95" y="47"/>
                    <a:pt x="95" y="47"/>
                  </a:cubicBezTo>
                  <a:cubicBezTo>
                    <a:pt x="94" y="48"/>
                    <a:pt x="94" y="48"/>
                    <a:pt x="93" y="48"/>
                  </a:cubicBezTo>
                  <a:cubicBezTo>
                    <a:pt x="93" y="48"/>
                    <a:pt x="93" y="48"/>
                    <a:pt x="93" y="48"/>
                  </a:cubicBezTo>
                  <a:cubicBezTo>
                    <a:pt x="92" y="48"/>
                    <a:pt x="92" y="49"/>
                    <a:pt x="91" y="49"/>
                  </a:cubicBezTo>
                  <a:cubicBezTo>
                    <a:pt x="90" y="49"/>
                    <a:pt x="90" y="50"/>
                    <a:pt x="89" y="50"/>
                  </a:cubicBezTo>
                  <a:cubicBezTo>
                    <a:pt x="82" y="53"/>
                    <a:pt x="76" y="53"/>
                    <a:pt x="72" y="52"/>
                  </a:cubicBezTo>
                  <a:cubicBezTo>
                    <a:pt x="71" y="52"/>
                    <a:pt x="71" y="51"/>
                    <a:pt x="70" y="51"/>
                  </a:cubicBezTo>
                  <a:cubicBezTo>
                    <a:pt x="70" y="51"/>
                    <a:pt x="70" y="50"/>
                    <a:pt x="70" y="50"/>
                  </a:cubicBezTo>
                  <a:cubicBezTo>
                    <a:pt x="70" y="50"/>
                    <a:pt x="69" y="50"/>
                    <a:pt x="69" y="50"/>
                  </a:cubicBezTo>
                  <a:cubicBezTo>
                    <a:pt x="69" y="49"/>
                    <a:pt x="69" y="49"/>
                    <a:pt x="69" y="49"/>
                  </a:cubicBezTo>
                  <a:cubicBezTo>
                    <a:pt x="68" y="48"/>
                    <a:pt x="66" y="40"/>
                    <a:pt x="70" y="40"/>
                  </a:cubicBezTo>
                  <a:cubicBezTo>
                    <a:pt x="72" y="39"/>
                    <a:pt x="84" y="36"/>
                    <a:pt x="94" y="30"/>
                  </a:cubicBezTo>
                  <a:cubicBezTo>
                    <a:pt x="95" y="29"/>
                    <a:pt x="96" y="28"/>
                    <a:pt x="98" y="28"/>
                  </a:cubicBezTo>
                  <a:close/>
                  <a:moveTo>
                    <a:pt x="57" y="95"/>
                  </a:moveTo>
                  <a:cubicBezTo>
                    <a:pt x="54" y="95"/>
                    <a:pt x="51" y="93"/>
                    <a:pt x="50" y="90"/>
                  </a:cubicBezTo>
                  <a:cubicBezTo>
                    <a:pt x="50" y="89"/>
                    <a:pt x="50" y="87"/>
                    <a:pt x="51" y="86"/>
                  </a:cubicBezTo>
                  <a:cubicBezTo>
                    <a:pt x="52" y="85"/>
                    <a:pt x="54" y="84"/>
                    <a:pt x="55" y="84"/>
                  </a:cubicBezTo>
                  <a:cubicBezTo>
                    <a:pt x="55" y="84"/>
                    <a:pt x="56" y="84"/>
                    <a:pt x="56" y="84"/>
                  </a:cubicBezTo>
                  <a:cubicBezTo>
                    <a:pt x="59" y="84"/>
                    <a:pt x="61" y="86"/>
                    <a:pt x="61" y="89"/>
                  </a:cubicBezTo>
                  <a:cubicBezTo>
                    <a:pt x="62" y="92"/>
                    <a:pt x="60" y="95"/>
                    <a:pt x="57" y="95"/>
                  </a:cubicBezTo>
                  <a:close/>
                  <a:moveTo>
                    <a:pt x="71" y="105"/>
                  </a:moveTo>
                  <a:cubicBezTo>
                    <a:pt x="68" y="106"/>
                    <a:pt x="65" y="104"/>
                    <a:pt x="65" y="100"/>
                  </a:cubicBezTo>
                  <a:cubicBezTo>
                    <a:pt x="65" y="99"/>
                    <a:pt x="65" y="98"/>
                    <a:pt x="66" y="96"/>
                  </a:cubicBezTo>
                  <a:cubicBezTo>
                    <a:pt x="67" y="95"/>
                    <a:pt x="68" y="94"/>
                    <a:pt x="70" y="94"/>
                  </a:cubicBezTo>
                  <a:cubicBezTo>
                    <a:pt x="70" y="94"/>
                    <a:pt x="70" y="94"/>
                    <a:pt x="70" y="94"/>
                  </a:cubicBezTo>
                  <a:cubicBezTo>
                    <a:pt x="73" y="94"/>
                    <a:pt x="76" y="96"/>
                    <a:pt x="76" y="99"/>
                  </a:cubicBezTo>
                  <a:cubicBezTo>
                    <a:pt x="76" y="102"/>
                    <a:pt x="74" y="105"/>
                    <a:pt x="71" y="105"/>
                  </a:cubicBezTo>
                  <a:close/>
                  <a:moveTo>
                    <a:pt x="86" y="116"/>
                  </a:moveTo>
                  <a:cubicBezTo>
                    <a:pt x="83" y="116"/>
                    <a:pt x="80" y="114"/>
                    <a:pt x="79" y="111"/>
                  </a:cubicBezTo>
                  <a:cubicBezTo>
                    <a:pt x="79" y="109"/>
                    <a:pt x="79" y="108"/>
                    <a:pt x="80" y="107"/>
                  </a:cubicBezTo>
                  <a:cubicBezTo>
                    <a:pt x="81" y="105"/>
                    <a:pt x="83" y="105"/>
                    <a:pt x="84" y="104"/>
                  </a:cubicBezTo>
                  <a:cubicBezTo>
                    <a:pt x="84" y="104"/>
                    <a:pt x="85" y="104"/>
                    <a:pt x="85" y="104"/>
                  </a:cubicBezTo>
                  <a:cubicBezTo>
                    <a:pt x="88" y="104"/>
                    <a:pt x="90" y="106"/>
                    <a:pt x="91" y="109"/>
                  </a:cubicBezTo>
                  <a:cubicBezTo>
                    <a:pt x="91" y="112"/>
                    <a:pt x="89" y="115"/>
                    <a:pt x="86" y="116"/>
                  </a:cubicBezTo>
                  <a:close/>
                </a:path>
              </a:pathLst>
            </a:custGeom>
            <a:solidFill>
              <a:schemeClr val="bg1"/>
            </a:solidFill>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cs typeface="+mn-ea"/>
                <a:sym typeface="+mn-lt"/>
              </a:endParaRPr>
            </a:p>
          </p:txBody>
        </p:sp>
      </p:grpSp>
      <p:sp>
        <p:nvSpPr>
          <p:cNvPr id="2" name="文本框 1"/>
          <p:cNvSpPr txBox="1"/>
          <p:nvPr/>
        </p:nvSpPr>
        <p:spPr>
          <a:xfrm>
            <a:off x="111221" y="6633904"/>
            <a:ext cx="3608680" cy="254557"/>
          </a:xfrm>
          <a:prstGeom prst="rect">
            <a:avLst/>
          </a:prstGeom>
          <a:noFill/>
        </p:spPr>
        <p:txBody>
          <a:bodyPr wrap="none" rtlCol="0">
            <a:spAutoFit/>
          </a:bodyPr>
          <a:lstStyle/>
          <a:p>
            <a:pPr>
              <a:lnSpc>
                <a:spcPct val="130000"/>
              </a:lnSpc>
            </a:pPr>
            <a:r>
              <a:rPr lang="zh-CN" altLang="en-US" sz="900" dirty="0">
                <a:latin typeface="Arial" panose="020B0604020202020204" pitchFamily="34" charset="0"/>
                <a:ea typeface="方正兰亭准黑简体" panose="02000000000000000000" pitchFamily="2" charset="-122"/>
              </a:rPr>
              <a:t>注：平台数据基于同道猎聘集团（</a:t>
            </a:r>
            <a:r>
              <a:rPr lang="en-US" altLang="zh-CN" sz="900" dirty="0">
                <a:latin typeface="Arial" panose="020B0604020202020204" pitchFamily="34" charset="0"/>
                <a:ea typeface="方正兰亭准黑简体" panose="02000000000000000000" pitchFamily="2" charset="-122"/>
              </a:rPr>
              <a:t>06100.HK</a:t>
            </a:r>
            <a:r>
              <a:rPr lang="zh-CN" altLang="en-US" sz="900" dirty="0">
                <a:latin typeface="Arial" panose="020B0604020202020204" pitchFamily="34" charset="0"/>
                <a:ea typeface="方正兰亭准黑简体" panose="02000000000000000000" pitchFamily="2" charset="-122"/>
              </a:rPr>
              <a:t>）</a:t>
            </a:r>
            <a:r>
              <a:rPr lang="en-US" altLang="zh-CN" sz="900" dirty="0">
                <a:latin typeface="Arial" panose="020B0604020202020204" pitchFamily="34" charset="0"/>
                <a:ea typeface="方正兰亭准黑简体" panose="02000000000000000000" pitchFamily="2" charset="-122"/>
              </a:rPr>
              <a:t>2022</a:t>
            </a:r>
            <a:r>
              <a:rPr lang="zh-CN" altLang="en-US" sz="900" dirty="0">
                <a:latin typeface="Arial" panose="020B0604020202020204" pitchFamily="34" charset="0"/>
                <a:ea typeface="方正兰亭准黑简体" panose="02000000000000000000" pitchFamily="2" charset="-122"/>
              </a:rPr>
              <a:t>年半年财报数据</a:t>
            </a:r>
          </a:p>
        </p:txBody>
      </p:sp>
    </p:spTree>
    <p:extLst>
      <p:ext uri="{BB962C8B-B14F-4D97-AF65-F5344CB8AC3E}">
        <p14:creationId xmlns:p14="http://schemas.microsoft.com/office/powerpoint/2010/main" val="3237782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20000" r="-100000"/>
          </a:stretch>
        </a:blipFill>
        <a:effectLst/>
      </p:bgPr>
    </p:bg>
    <p:spTree>
      <p:nvGrpSpPr>
        <p:cNvPr id="1" name=""/>
        <p:cNvGrpSpPr/>
        <p:nvPr/>
      </p:nvGrpSpPr>
      <p:grpSpPr>
        <a:xfrm>
          <a:off x="0" y="0"/>
          <a:ext cx="0" cy="0"/>
          <a:chOff x="0" y="0"/>
          <a:chExt cx="0" cy="0"/>
        </a:xfrm>
      </p:grpSpPr>
      <p:grpSp>
        <p:nvGrpSpPr>
          <p:cNvPr id="10" name="PA_组 15"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GrpSpPr/>
          <p:nvPr>
            <p:custDataLst>
              <p:tags r:id="rId1"/>
            </p:custDataLst>
          </p:nvPr>
        </p:nvGrpSpPr>
        <p:grpSpPr>
          <a:xfrm>
            <a:off x="1145105" y="6823967"/>
            <a:ext cx="433651" cy="101975"/>
            <a:chOff x="673707" y="6337738"/>
            <a:chExt cx="1903215" cy="115636"/>
          </a:xfrm>
          <a:solidFill>
            <a:schemeClr val="bg1"/>
          </a:solidFill>
        </p:grpSpPr>
        <p:sp>
          <p:nvSpPr>
            <p:cNvPr id="11" name="椭圆 10"/>
            <p:cNvSpPr/>
            <p:nvPr/>
          </p:nvSpPr>
          <p:spPr>
            <a:xfrm>
              <a:off x="673707" y="6337738"/>
              <a:ext cx="466278" cy="115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1866">
                <a:defRPr/>
              </a:pPr>
              <a:endParaRPr kumimoji="1" lang="zh-CN" altLang="en-US" sz="741" b="1">
                <a:solidFill>
                  <a:prstClr val="white"/>
                </a:solidFill>
                <a:cs typeface="+mn-ea"/>
                <a:sym typeface="+mn-lt"/>
              </a:endParaRPr>
            </a:p>
          </p:txBody>
        </p:sp>
        <p:sp>
          <p:nvSpPr>
            <p:cNvPr id="12" name="椭圆 11"/>
            <p:cNvSpPr/>
            <p:nvPr/>
          </p:nvSpPr>
          <p:spPr>
            <a:xfrm>
              <a:off x="1456434" y="6337738"/>
              <a:ext cx="423009" cy="115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1866">
                <a:defRPr/>
              </a:pPr>
              <a:endParaRPr kumimoji="1" lang="zh-CN" altLang="en-US" sz="741" b="1">
                <a:solidFill>
                  <a:prstClr val="white"/>
                </a:solidFill>
                <a:cs typeface="+mn-ea"/>
                <a:sym typeface="+mn-lt"/>
              </a:endParaRPr>
            </a:p>
          </p:txBody>
        </p:sp>
        <p:sp>
          <p:nvSpPr>
            <p:cNvPr id="13" name="椭圆 12"/>
            <p:cNvSpPr/>
            <p:nvPr/>
          </p:nvSpPr>
          <p:spPr>
            <a:xfrm>
              <a:off x="2191371" y="6337738"/>
              <a:ext cx="385551" cy="11563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1866">
                <a:defRPr/>
              </a:pPr>
              <a:endParaRPr kumimoji="1" lang="zh-CN" altLang="en-US" sz="741" b="1">
                <a:solidFill>
                  <a:prstClr val="white"/>
                </a:solidFill>
                <a:cs typeface="+mn-ea"/>
                <a:sym typeface="+mn-lt"/>
              </a:endParaRPr>
            </a:p>
          </p:txBody>
        </p:sp>
      </p:grpSp>
      <p:grpSp>
        <p:nvGrpSpPr>
          <p:cNvPr id="33" name="组合 32"/>
          <p:cNvGrpSpPr/>
          <p:nvPr/>
        </p:nvGrpSpPr>
        <p:grpSpPr>
          <a:xfrm>
            <a:off x="1145105" y="2635954"/>
            <a:ext cx="3026876" cy="1335283"/>
            <a:chOff x="1186789" y="-43677"/>
            <a:chExt cx="9643224" cy="4253889"/>
          </a:xfrm>
        </p:grpSpPr>
        <p:sp>
          <p:nvSpPr>
            <p:cNvPr id="34" name="文本框 33"/>
            <p:cNvSpPr txBox="1"/>
            <p:nvPr/>
          </p:nvSpPr>
          <p:spPr>
            <a:xfrm>
              <a:off x="1186789" y="-43677"/>
              <a:ext cx="9643224" cy="1600668"/>
            </a:xfrm>
            <a:prstGeom prst="rect">
              <a:avLst/>
            </a:prstGeom>
            <a:noFill/>
          </p:spPr>
          <p:txBody>
            <a:bodyPr wrap="square" rtlCol="0">
              <a:spAutoFit/>
            </a:bodyPr>
            <a:lstStyle/>
            <a:p>
              <a:pPr algn="ctr" defTabSz="253655"/>
              <a:r>
                <a:rPr lang="en-US" altLang="zh-CN" sz="2665" b="1" spc="70" dirty="0">
                  <a:solidFill>
                    <a:prstClr val="white"/>
                  </a:solidFill>
                  <a:cs typeface="+mn-ea"/>
                  <a:sym typeface="+mn-lt"/>
                </a:rPr>
                <a:t>Thank You</a:t>
              </a:r>
            </a:p>
          </p:txBody>
        </p:sp>
        <p:sp>
          <p:nvSpPr>
            <p:cNvPr id="42" name="文本框 41"/>
            <p:cNvSpPr txBox="1"/>
            <p:nvPr/>
          </p:nvSpPr>
          <p:spPr>
            <a:xfrm>
              <a:off x="1754975" y="2347258"/>
              <a:ext cx="8697127" cy="1862954"/>
            </a:xfrm>
            <a:prstGeom prst="rect">
              <a:avLst/>
            </a:prstGeom>
            <a:noFill/>
          </p:spPr>
          <p:txBody>
            <a:bodyPr wrap="square" rtlCol="0">
              <a:spAutoFit/>
            </a:bodyPr>
            <a:lstStyle/>
            <a:p>
              <a:pPr algn="just" defTabSz="253655"/>
              <a:r>
                <a:rPr lang="zh-CN" altLang="en-US" sz="800" spc="417" dirty="0">
                  <a:solidFill>
                    <a:prstClr val="white"/>
                  </a:solidFill>
                  <a:cs typeface="+mn-ea"/>
                  <a:sym typeface="+mn-lt"/>
                </a:rPr>
                <a:t>*版权声明：本报告系原创，每季度更新一次，转载请联系猎聘授权，猎聘保留对相关数据的所有权及解释权。联系电话：</a:t>
              </a:r>
              <a:r>
                <a:rPr lang="en-US" altLang="zh-CN" sz="800" spc="417" dirty="0">
                  <a:solidFill>
                    <a:prstClr val="white"/>
                  </a:solidFill>
                  <a:cs typeface="+mn-ea"/>
                  <a:sym typeface="+mn-lt"/>
                </a:rPr>
                <a:t>400-621-2266</a:t>
              </a:r>
            </a:p>
          </p:txBody>
        </p:sp>
      </p:grpSp>
    </p:spTree>
    <p:extLst>
      <p:ext uri="{BB962C8B-B14F-4D97-AF65-F5344CB8AC3E}">
        <p14:creationId xmlns:p14="http://schemas.microsoft.com/office/powerpoint/2010/main" val="361523007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ea typeface="+mn-ea"/>
                <a:cs typeface="+mn-ea"/>
                <a:sym typeface="+mn-lt"/>
              </a:rPr>
              <a:pPr/>
              <a:t>4</a:t>
            </a:fld>
            <a:endParaRPr lang="zh-CN" altLang="en-US">
              <a:ea typeface="+mn-ea"/>
              <a:cs typeface="+mn-ea"/>
              <a:sym typeface="+mn-lt"/>
            </a:endParaRPr>
          </a:p>
        </p:txBody>
      </p:sp>
      <p:grpSp>
        <p:nvGrpSpPr>
          <p:cNvPr id="5" name="组合 4">
            <a:extLst>
              <a:ext uri="{FF2B5EF4-FFF2-40B4-BE49-F238E27FC236}">
                <a16:creationId xmlns:a16="http://schemas.microsoft.com/office/drawing/2014/main" id="{73631C25-285F-49DA-B480-A72D98C58822}"/>
              </a:ext>
            </a:extLst>
          </p:cNvPr>
          <p:cNvGrpSpPr/>
          <p:nvPr/>
        </p:nvGrpSpPr>
        <p:grpSpPr>
          <a:xfrm>
            <a:off x="416720" y="484295"/>
            <a:ext cx="236371" cy="197496"/>
            <a:chOff x="694190" y="258792"/>
            <a:chExt cx="2318630" cy="479737"/>
          </a:xfrm>
        </p:grpSpPr>
        <p:sp>
          <p:nvSpPr>
            <p:cNvPr id="6" name="矩形 5">
              <a:extLst>
                <a:ext uri="{FF2B5EF4-FFF2-40B4-BE49-F238E27FC236}">
                  <a16:creationId xmlns:a16="http://schemas.microsoft.com/office/drawing/2014/main" id="{C8F05869-54B8-4B8B-963E-5D737BD9D123}"/>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BBD66D16-9B30-42FB-AB1E-95D00446E3BA}"/>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8" name="文本框 7">
            <a:extLst>
              <a:ext uri="{FF2B5EF4-FFF2-40B4-BE49-F238E27FC236}">
                <a16:creationId xmlns:a16="http://schemas.microsoft.com/office/drawing/2014/main" id="{3DACF072-3774-49B6-B7EA-3D8BD3D5AC59}"/>
              </a:ext>
            </a:extLst>
          </p:cNvPr>
          <p:cNvSpPr txBox="1"/>
          <p:nvPr/>
        </p:nvSpPr>
        <p:spPr>
          <a:xfrm>
            <a:off x="775325" y="413766"/>
            <a:ext cx="1541729" cy="338554"/>
          </a:xfrm>
          <a:prstGeom prst="rect">
            <a:avLst/>
          </a:prstGeom>
          <a:noFill/>
        </p:spPr>
        <p:txBody>
          <a:bodyPr wrap="square" rtlCol="0">
            <a:spAutoFit/>
          </a:bodyPr>
          <a:lstStyle/>
          <a:p>
            <a:r>
              <a:rPr lang="zh-CN" altLang="en-US" sz="1600" b="1" dirty="0">
                <a:cs typeface="+mn-ea"/>
                <a:sym typeface="+mn-lt"/>
              </a:rPr>
              <a:t>相关说明</a:t>
            </a:r>
          </a:p>
        </p:txBody>
      </p:sp>
      <p:sp>
        <p:nvSpPr>
          <p:cNvPr id="9" name="矩形 8"/>
          <p:cNvSpPr/>
          <p:nvPr/>
        </p:nvSpPr>
        <p:spPr>
          <a:xfrm>
            <a:off x="361763" y="1167662"/>
            <a:ext cx="4638514" cy="2273699"/>
          </a:xfrm>
          <a:prstGeom prst="rect">
            <a:avLst/>
          </a:prstGeom>
        </p:spPr>
        <p:txBody>
          <a:bodyPr wrap="square">
            <a:spAutoFit/>
          </a:bodyPr>
          <a:lstStyle/>
          <a:p>
            <a:pPr marL="213995" indent="-213995">
              <a:lnSpc>
                <a:spcPct val="150000"/>
              </a:lnSpc>
              <a:buFont typeface="Arial" panose="020B0604020202090204" pitchFamily="34" charset="0"/>
              <a:buChar char="•"/>
            </a:pPr>
            <a:r>
              <a:rPr lang="zh-CN" altLang="en-US" sz="1050" dirty="0">
                <a:solidFill>
                  <a:schemeClr val="bg2"/>
                </a:solidFill>
                <a:cs typeface="+mn-ea"/>
                <a:sym typeface="+mn-lt"/>
              </a:rPr>
              <a:t>业务类岗位：主要指销售、营销等岗位，能够给企业直接带来销售收入。</a:t>
            </a:r>
            <a:endParaRPr lang="en-US" altLang="zh-CN" sz="1050" dirty="0">
              <a:solidFill>
                <a:schemeClr val="bg2"/>
              </a:solidFill>
              <a:cs typeface="+mn-ea"/>
              <a:sym typeface="+mn-lt"/>
            </a:endParaRPr>
          </a:p>
          <a:p>
            <a:pPr marL="213995" indent="-213995">
              <a:lnSpc>
                <a:spcPct val="150000"/>
              </a:lnSpc>
              <a:buFont typeface="Arial" panose="020B0604020202090204" pitchFamily="34" charset="0"/>
              <a:buChar char="•"/>
            </a:pPr>
            <a:r>
              <a:rPr lang="zh-CN" altLang="en-US" sz="1050" dirty="0">
                <a:solidFill>
                  <a:schemeClr val="bg2"/>
                </a:solidFill>
                <a:cs typeface="+mn-ea"/>
                <a:sym typeface="+mn-lt"/>
              </a:rPr>
              <a:t>技术类岗位：</a:t>
            </a:r>
            <a:r>
              <a:rPr lang="zh-CN" altLang="en-US" sz="1050" spc="50" dirty="0">
                <a:solidFill>
                  <a:schemeClr val="bg2"/>
                </a:solidFill>
                <a:cs typeface="+mn-ea"/>
                <a:sym typeface="+mn-lt"/>
              </a:rPr>
              <a:t>主要指研发、技术开发等岗位，能够给企业发展创新带来支撑</a:t>
            </a:r>
            <a:r>
              <a:rPr lang="zh-CN" altLang="en-US" sz="1050" dirty="0">
                <a:solidFill>
                  <a:schemeClr val="bg2"/>
                </a:solidFill>
                <a:cs typeface="+mn-ea"/>
                <a:sym typeface="+mn-lt"/>
              </a:rPr>
              <a:t>。</a:t>
            </a:r>
          </a:p>
          <a:p>
            <a:pPr marL="213995" indent="-213995" algn="just">
              <a:lnSpc>
                <a:spcPct val="150000"/>
              </a:lnSpc>
              <a:buFont typeface="Arial" panose="020B0604020202090204" pitchFamily="34" charset="0"/>
              <a:buChar char="•"/>
            </a:pPr>
            <a:r>
              <a:rPr lang="zh-CN" altLang="en-US" sz="1050" dirty="0">
                <a:solidFill>
                  <a:schemeClr val="bg2"/>
                </a:solidFill>
                <a:cs typeface="+mn-ea"/>
                <a:sym typeface="+mn-lt"/>
              </a:rPr>
              <a:t>运营类岗位：</a:t>
            </a:r>
            <a:r>
              <a:rPr lang="zh-CN" altLang="en-US" sz="1050" spc="50" dirty="0">
                <a:solidFill>
                  <a:schemeClr val="bg2"/>
                </a:solidFill>
                <a:cs typeface="+mn-ea"/>
                <a:sym typeface="+mn-lt"/>
              </a:rPr>
              <a:t>主要指客服、销售支持等岗位，能够为企业运作和优化提供支持</a:t>
            </a:r>
            <a:r>
              <a:rPr lang="zh-CN" altLang="en-US" sz="1050" dirty="0">
                <a:solidFill>
                  <a:schemeClr val="bg2"/>
                </a:solidFill>
                <a:cs typeface="+mn-ea"/>
                <a:sym typeface="+mn-lt"/>
              </a:rPr>
              <a:t>。</a:t>
            </a:r>
            <a:endParaRPr lang="en-US" altLang="zh-CN" sz="1050" dirty="0">
              <a:solidFill>
                <a:schemeClr val="bg2"/>
              </a:solidFill>
              <a:cs typeface="+mn-ea"/>
              <a:sym typeface="+mn-lt"/>
            </a:endParaRPr>
          </a:p>
          <a:p>
            <a:pPr marL="213995" indent="-213995" algn="just">
              <a:lnSpc>
                <a:spcPct val="150000"/>
              </a:lnSpc>
              <a:buFont typeface="Arial" panose="020B0604020202090204" pitchFamily="34" charset="0"/>
              <a:buChar char="•"/>
            </a:pPr>
            <a:r>
              <a:rPr lang="zh-CN" altLang="en-US" sz="1050" dirty="0">
                <a:solidFill>
                  <a:schemeClr val="bg2"/>
                </a:solidFill>
                <a:cs typeface="+mn-ea"/>
                <a:sym typeface="+mn-lt"/>
              </a:rPr>
              <a:t>市场类岗位：</a:t>
            </a:r>
            <a:r>
              <a:rPr lang="zh-CN" altLang="en-US" sz="1050" spc="50" dirty="0">
                <a:solidFill>
                  <a:schemeClr val="bg2"/>
                </a:solidFill>
                <a:cs typeface="+mn-ea"/>
                <a:sym typeface="+mn-lt"/>
              </a:rPr>
              <a:t>主要指品牌、公关、新媒体等岗位，能够为企业进行品牌传播，增强企业美誉度及影响力</a:t>
            </a:r>
            <a:r>
              <a:rPr lang="zh-CN" altLang="en-US" sz="1050" dirty="0">
                <a:solidFill>
                  <a:schemeClr val="bg2"/>
                </a:solidFill>
                <a:cs typeface="+mn-ea"/>
                <a:sym typeface="+mn-lt"/>
              </a:rPr>
              <a:t>。</a:t>
            </a:r>
          </a:p>
          <a:p>
            <a:pPr marL="213995" indent="-213995">
              <a:lnSpc>
                <a:spcPct val="150000"/>
              </a:lnSpc>
              <a:buFont typeface="Arial" panose="020B0604020202090204" pitchFamily="34" charset="0"/>
              <a:buChar char="•"/>
            </a:pPr>
            <a:r>
              <a:rPr lang="zh-CN" altLang="en-US" sz="1050" dirty="0">
                <a:solidFill>
                  <a:schemeClr val="bg2"/>
                </a:solidFill>
                <a:cs typeface="+mn-ea"/>
                <a:sym typeface="+mn-lt"/>
              </a:rPr>
              <a:t>职能类岗位：</a:t>
            </a:r>
            <a:r>
              <a:rPr lang="zh-CN" altLang="en-US" sz="1050" spc="50" dirty="0">
                <a:solidFill>
                  <a:schemeClr val="bg2"/>
                </a:solidFill>
                <a:cs typeface="+mn-ea"/>
                <a:sym typeface="+mn-lt"/>
              </a:rPr>
              <a:t>主要指人事、文秘、行政、司机等岗位，能够为企业内部创造良好的人员和办公支持</a:t>
            </a:r>
            <a:r>
              <a:rPr lang="zh-CN" altLang="en-US" sz="1050" dirty="0">
                <a:solidFill>
                  <a:schemeClr val="bg2"/>
                </a:solidFill>
                <a:cs typeface="+mn-ea"/>
                <a:sym typeface="+mn-lt"/>
              </a:rPr>
              <a:t>。</a:t>
            </a:r>
          </a:p>
        </p:txBody>
      </p:sp>
      <p:sp>
        <p:nvSpPr>
          <p:cNvPr id="10" name="文本框 9"/>
          <p:cNvSpPr txBox="1"/>
          <p:nvPr/>
        </p:nvSpPr>
        <p:spPr>
          <a:xfrm>
            <a:off x="361763" y="911641"/>
            <a:ext cx="748923" cy="295594"/>
          </a:xfrm>
          <a:prstGeom prst="rect">
            <a:avLst/>
          </a:prstGeom>
          <a:noFill/>
        </p:spPr>
        <p:txBody>
          <a:bodyPr wrap="none" rtlCol="0">
            <a:spAutoFit/>
          </a:bodyPr>
          <a:lstStyle/>
          <a:p>
            <a:pPr>
              <a:lnSpc>
                <a:spcPct val="130000"/>
              </a:lnSpc>
            </a:pPr>
            <a:r>
              <a:rPr lang="zh-CN" altLang="en-US" sz="1100" b="1" dirty="0">
                <a:solidFill>
                  <a:schemeClr val="bg2"/>
                </a:solidFill>
                <a:cs typeface="+mn-ea"/>
                <a:sym typeface="+mn-lt"/>
              </a:rPr>
              <a:t>岗位类别</a:t>
            </a:r>
          </a:p>
        </p:txBody>
      </p:sp>
      <p:sp>
        <p:nvSpPr>
          <p:cNvPr id="11" name="文本框 10"/>
          <p:cNvSpPr txBox="1"/>
          <p:nvPr/>
        </p:nvSpPr>
        <p:spPr>
          <a:xfrm>
            <a:off x="361763" y="3485714"/>
            <a:ext cx="1031051" cy="295594"/>
          </a:xfrm>
          <a:prstGeom prst="rect">
            <a:avLst/>
          </a:prstGeom>
          <a:noFill/>
        </p:spPr>
        <p:txBody>
          <a:bodyPr wrap="none" rtlCol="0">
            <a:spAutoFit/>
          </a:bodyPr>
          <a:lstStyle/>
          <a:p>
            <a:pPr>
              <a:lnSpc>
                <a:spcPct val="130000"/>
              </a:lnSpc>
            </a:pPr>
            <a:r>
              <a:rPr lang="zh-CN" altLang="en-US" sz="1100" b="1" dirty="0">
                <a:solidFill>
                  <a:schemeClr val="bg2"/>
                </a:solidFill>
                <a:cs typeface="+mn-ea"/>
                <a:sym typeface="+mn-lt"/>
              </a:rPr>
              <a:t>人才意向指数</a:t>
            </a:r>
          </a:p>
        </p:txBody>
      </p:sp>
      <p:sp>
        <p:nvSpPr>
          <p:cNvPr id="12" name="矩形 11"/>
          <p:cNvSpPr/>
          <p:nvPr/>
        </p:nvSpPr>
        <p:spPr>
          <a:xfrm>
            <a:off x="361763" y="3722902"/>
            <a:ext cx="4542746" cy="1061829"/>
          </a:xfrm>
          <a:prstGeom prst="rect">
            <a:avLst/>
          </a:prstGeom>
        </p:spPr>
        <p:txBody>
          <a:bodyPr wrap="square">
            <a:spAutoFit/>
          </a:bodyPr>
          <a:lstStyle/>
          <a:p>
            <a:pPr marL="213995" indent="-213995">
              <a:lnSpc>
                <a:spcPct val="150000"/>
              </a:lnSpc>
              <a:buFont typeface="Arial" panose="020B0604020202090204" pitchFamily="34" charset="0"/>
              <a:buChar char="•"/>
            </a:pPr>
            <a:r>
              <a:rPr lang="zh-CN" altLang="en-US" sz="1050" dirty="0">
                <a:solidFill>
                  <a:schemeClr val="bg2"/>
                </a:solidFill>
                <a:cs typeface="+mn-ea"/>
                <a:sym typeface="+mn-lt"/>
              </a:rPr>
              <a:t>人才意向指数：根据指定时间段内的中高级人才投递人次（包含行业内部的投递人次），如果指数</a:t>
            </a:r>
            <a:r>
              <a:rPr lang="en-US" altLang="zh-CN" sz="1050" dirty="0">
                <a:solidFill>
                  <a:schemeClr val="bg2"/>
                </a:solidFill>
                <a:cs typeface="+mn-ea"/>
                <a:sym typeface="+mn-lt"/>
              </a:rPr>
              <a:t>&lt;1</a:t>
            </a:r>
            <a:r>
              <a:rPr lang="zh-CN" altLang="en-US" sz="1050" dirty="0">
                <a:solidFill>
                  <a:schemeClr val="bg2"/>
                </a:solidFill>
                <a:cs typeface="+mn-ea"/>
                <a:sym typeface="+mn-lt"/>
              </a:rPr>
              <a:t>，说明城市</a:t>
            </a:r>
            <a:r>
              <a:rPr lang="en-US" altLang="zh-CN" sz="1050" dirty="0">
                <a:solidFill>
                  <a:schemeClr val="bg2"/>
                </a:solidFill>
                <a:cs typeface="+mn-ea"/>
                <a:sym typeface="+mn-lt"/>
              </a:rPr>
              <a:t>/</a:t>
            </a:r>
            <a:r>
              <a:rPr lang="zh-CN" altLang="en-US" sz="1050" dirty="0">
                <a:solidFill>
                  <a:schemeClr val="bg2"/>
                </a:solidFill>
                <a:cs typeface="+mn-ea"/>
                <a:sym typeface="+mn-lt"/>
              </a:rPr>
              <a:t>行业对人才的吸引力弱，希望离开的人才多；指数</a:t>
            </a:r>
            <a:r>
              <a:rPr lang="en-US" altLang="zh-CN" sz="1050" dirty="0">
                <a:solidFill>
                  <a:schemeClr val="bg2"/>
                </a:solidFill>
                <a:cs typeface="+mn-ea"/>
                <a:sym typeface="+mn-lt"/>
              </a:rPr>
              <a:t>&gt;1</a:t>
            </a:r>
            <a:r>
              <a:rPr lang="zh-CN" altLang="en-US" sz="1050" dirty="0">
                <a:solidFill>
                  <a:schemeClr val="bg2"/>
                </a:solidFill>
                <a:cs typeface="+mn-ea"/>
                <a:sym typeface="+mn-lt"/>
              </a:rPr>
              <a:t>，说明城市</a:t>
            </a:r>
            <a:r>
              <a:rPr lang="en-US" altLang="zh-CN" sz="1050" dirty="0">
                <a:solidFill>
                  <a:schemeClr val="bg2"/>
                </a:solidFill>
                <a:cs typeface="+mn-ea"/>
                <a:sym typeface="+mn-lt"/>
              </a:rPr>
              <a:t>/</a:t>
            </a:r>
            <a:r>
              <a:rPr lang="zh-CN" altLang="en-US" sz="1050" dirty="0">
                <a:solidFill>
                  <a:schemeClr val="bg2"/>
                </a:solidFill>
                <a:cs typeface="+mn-ea"/>
                <a:sym typeface="+mn-lt"/>
              </a:rPr>
              <a:t>行业对人才的吸引力强，期望流入的人才多。</a:t>
            </a:r>
          </a:p>
        </p:txBody>
      </p:sp>
      <p:sp>
        <p:nvSpPr>
          <p:cNvPr id="15" name="矩形 14"/>
          <p:cNvSpPr/>
          <p:nvPr/>
        </p:nvSpPr>
        <p:spPr>
          <a:xfrm>
            <a:off x="361763" y="4769636"/>
            <a:ext cx="4856674" cy="2065950"/>
          </a:xfrm>
          <a:prstGeom prst="rect">
            <a:avLst/>
          </a:prstGeom>
        </p:spPr>
        <p:txBody>
          <a:bodyPr wrap="square">
            <a:spAutoFit/>
          </a:bodyPr>
          <a:lstStyle/>
          <a:p>
            <a:pPr>
              <a:lnSpc>
                <a:spcPct val="150000"/>
              </a:lnSpc>
            </a:pPr>
            <a:r>
              <a:rPr lang="zh-CN" altLang="zh-CN" sz="1100" b="1" dirty="0">
                <a:solidFill>
                  <a:schemeClr val="bg2"/>
                </a:solidFill>
                <a:cs typeface="+mn-ea"/>
                <a:sym typeface="+mn-lt"/>
              </a:rPr>
              <a:t>区域划分</a:t>
            </a:r>
          </a:p>
          <a:p>
            <a:pPr marL="213995" indent="-213995">
              <a:lnSpc>
                <a:spcPct val="150000"/>
              </a:lnSpc>
              <a:buFont typeface="Arial" panose="020B0604020202090204" pitchFamily="34" charset="0"/>
              <a:buChar char="•"/>
            </a:pPr>
            <a:r>
              <a:rPr lang="zh-CN" altLang="en-US" sz="1050" dirty="0">
                <a:solidFill>
                  <a:schemeClr val="bg2"/>
                </a:solidFill>
                <a:cs typeface="+mn-ea"/>
                <a:sym typeface="+mn-lt"/>
              </a:rPr>
              <a:t>东北地区：黑龙江、吉林、辽宁</a:t>
            </a:r>
          </a:p>
          <a:p>
            <a:pPr marL="213995" indent="-213995">
              <a:lnSpc>
                <a:spcPct val="150000"/>
              </a:lnSpc>
              <a:buFont typeface="Arial" panose="020B0604020202090204" pitchFamily="34" charset="0"/>
              <a:buChar char="•"/>
            </a:pPr>
            <a:r>
              <a:rPr lang="zh-CN" altLang="en-US" sz="1050" dirty="0">
                <a:solidFill>
                  <a:schemeClr val="bg2"/>
                </a:solidFill>
                <a:cs typeface="+mn-ea"/>
                <a:sym typeface="+mn-lt"/>
              </a:rPr>
              <a:t>华北地区：北京、天津、河北、山西、内蒙古</a:t>
            </a:r>
          </a:p>
          <a:p>
            <a:pPr marL="213995" indent="-213995">
              <a:lnSpc>
                <a:spcPct val="150000"/>
              </a:lnSpc>
              <a:buFont typeface="Arial" panose="020B0604020202090204" pitchFamily="34" charset="0"/>
              <a:buChar char="•"/>
            </a:pPr>
            <a:r>
              <a:rPr lang="zh-CN" altLang="en-US" sz="1050" dirty="0">
                <a:solidFill>
                  <a:schemeClr val="bg2"/>
                </a:solidFill>
                <a:cs typeface="+mn-ea"/>
                <a:sym typeface="+mn-lt"/>
              </a:rPr>
              <a:t>华中地区：河南、湖北、湖南</a:t>
            </a:r>
          </a:p>
          <a:p>
            <a:pPr marL="213995" indent="-213995">
              <a:lnSpc>
                <a:spcPct val="150000"/>
              </a:lnSpc>
              <a:buFont typeface="Arial" panose="020B0604020202090204" pitchFamily="34" charset="0"/>
              <a:buChar char="•"/>
            </a:pPr>
            <a:r>
              <a:rPr lang="zh-CN" altLang="en-US" sz="1050" dirty="0">
                <a:solidFill>
                  <a:schemeClr val="bg2"/>
                </a:solidFill>
                <a:cs typeface="+mn-ea"/>
                <a:sym typeface="+mn-lt"/>
              </a:rPr>
              <a:t>华东地区：山东、江苏、安徽、上海、浙江、江西、福建</a:t>
            </a:r>
          </a:p>
          <a:p>
            <a:pPr marL="213995" indent="-213995">
              <a:lnSpc>
                <a:spcPct val="150000"/>
              </a:lnSpc>
              <a:buFont typeface="Arial" panose="020B0604020202090204" pitchFamily="34" charset="0"/>
              <a:buChar char="•"/>
            </a:pPr>
            <a:r>
              <a:rPr lang="zh-CN" altLang="en-US" sz="1050" dirty="0">
                <a:solidFill>
                  <a:schemeClr val="bg2"/>
                </a:solidFill>
                <a:cs typeface="+mn-ea"/>
                <a:sym typeface="+mn-lt"/>
              </a:rPr>
              <a:t>华南地区：广东、广西、海南</a:t>
            </a:r>
          </a:p>
          <a:p>
            <a:pPr marL="213995" indent="-213995">
              <a:lnSpc>
                <a:spcPct val="150000"/>
              </a:lnSpc>
              <a:buFont typeface="Arial" panose="020B0604020202090204" pitchFamily="34" charset="0"/>
              <a:buChar char="•"/>
            </a:pPr>
            <a:r>
              <a:rPr lang="zh-CN" altLang="en-US" sz="1050" dirty="0">
                <a:solidFill>
                  <a:schemeClr val="bg2"/>
                </a:solidFill>
                <a:cs typeface="+mn-ea"/>
                <a:sym typeface="+mn-lt"/>
              </a:rPr>
              <a:t>西北地区：陕西、甘肃、宁夏、青海、新疆</a:t>
            </a:r>
          </a:p>
          <a:p>
            <a:pPr marL="213995" indent="-213995">
              <a:lnSpc>
                <a:spcPct val="150000"/>
              </a:lnSpc>
              <a:buFont typeface="Arial" panose="020B0604020202090204" pitchFamily="34" charset="0"/>
              <a:buChar char="•"/>
            </a:pPr>
            <a:r>
              <a:rPr lang="zh-CN" altLang="en-US" sz="1050" dirty="0">
                <a:solidFill>
                  <a:schemeClr val="bg2"/>
                </a:solidFill>
                <a:cs typeface="+mn-ea"/>
                <a:sym typeface="+mn-lt"/>
              </a:rPr>
              <a:t>西南地区：四川、贵州、云南、重庆、西藏</a:t>
            </a:r>
            <a:endParaRPr lang="en-US" altLang="zh-CN" sz="1050" dirty="0">
              <a:solidFill>
                <a:schemeClr val="bg2"/>
              </a:solidFill>
              <a:cs typeface="+mn-ea"/>
              <a:sym typeface="+mn-lt"/>
            </a:endParaRPr>
          </a:p>
        </p:txBody>
      </p:sp>
    </p:spTree>
    <p:extLst>
      <p:ext uri="{BB962C8B-B14F-4D97-AF65-F5344CB8AC3E}">
        <p14:creationId xmlns:p14="http://schemas.microsoft.com/office/powerpoint/2010/main" val="386784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DD3DB80-B894-403A-B48E-6FDC1A72010E}" type="slidenum">
              <a:rPr lang="zh-CN" altLang="en-US" smtClean="0">
                <a:ea typeface="+mn-ea"/>
                <a:cs typeface="+mn-ea"/>
                <a:sym typeface="+mn-lt"/>
              </a:rPr>
              <a:pPr/>
              <a:t>5</a:t>
            </a:fld>
            <a:endParaRPr lang="zh-CN" altLang="en-US" dirty="0">
              <a:ea typeface="+mn-ea"/>
              <a:cs typeface="+mn-ea"/>
              <a:sym typeface="+mn-lt"/>
            </a:endParaRPr>
          </a:p>
        </p:txBody>
      </p:sp>
      <p:sp>
        <p:nvSpPr>
          <p:cNvPr id="3" name="文本框 2">
            <a:extLst>
              <a:ext uri="{FF2B5EF4-FFF2-40B4-BE49-F238E27FC236}">
                <a16:creationId xmlns:a16="http://schemas.microsoft.com/office/drawing/2014/main" id="{3DACF072-3774-49B6-B7EA-3D8BD3D5AC59}"/>
              </a:ext>
            </a:extLst>
          </p:cNvPr>
          <p:cNvSpPr txBox="1"/>
          <p:nvPr/>
        </p:nvSpPr>
        <p:spPr>
          <a:xfrm>
            <a:off x="775325" y="413766"/>
            <a:ext cx="4231879" cy="338554"/>
          </a:xfrm>
          <a:prstGeom prst="rect">
            <a:avLst/>
          </a:prstGeom>
          <a:noFill/>
        </p:spPr>
        <p:txBody>
          <a:bodyPr wrap="square" rtlCol="0">
            <a:spAutoFit/>
          </a:bodyPr>
          <a:lstStyle/>
          <a:p>
            <a:r>
              <a:rPr lang="zh-CN" altLang="en-US" sz="1600" b="1" dirty="0">
                <a:cs typeface="+mn-ea"/>
                <a:sym typeface="+mn-lt"/>
              </a:rPr>
              <a:t>核心洞察</a:t>
            </a:r>
            <a:r>
              <a:rPr lang="en-US" altLang="zh-CN" sz="1600" b="1" dirty="0">
                <a:solidFill>
                  <a:srgbClr val="FF5500"/>
                </a:solidFill>
                <a:cs typeface="+mn-ea"/>
                <a:sym typeface="+mn-lt"/>
              </a:rPr>
              <a:t> </a:t>
            </a:r>
            <a:endParaRPr lang="zh-CN" altLang="en-US" sz="1600" b="1" dirty="0">
              <a:solidFill>
                <a:srgbClr val="FF5500"/>
              </a:solidFill>
              <a:cs typeface="+mn-ea"/>
              <a:sym typeface="+mn-lt"/>
            </a:endParaRPr>
          </a:p>
        </p:txBody>
      </p:sp>
      <p:grpSp>
        <p:nvGrpSpPr>
          <p:cNvPr id="4" name="组合 3">
            <a:extLst>
              <a:ext uri="{FF2B5EF4-FFF2-40B4-BE49-F238E27FC236}">
                <a16:creationId xmlns:a16="http://schemas.microsoft.com/office/drawing/2014/main" id="{73631C25-285F-49DA-B480-A72D98C58822}"/>
              </a:ext>
            </a:extLst>
          </p:cNvPr>
          <p:cNvGrpSpPr/>
          <p:nvPr/>
        </p:nvGrpSpPr>
        <p:grpSpPr>
          <a:xfrm>
            <a:off x="416720" y="484295"/>
            <a:ext cx="236371" cy="197496"/>
            <a:chOff x="694190" y="258792"/>
            <a:chExt cx="2318630" cy="479737"/>
          </a:xfrm>
        </p:grpSpPr>
        <p:sp>
          <p:nvSpPr>
            <p:cNvPr id="5" name="矩形 4">
              <a:extLst>
                <a:ext uri="{FF2B5EF4-FFF2-40B4-BE49-F238E27FC236}">
                  <a16:creationId xmlns:a16="http://schemas.microsoft.com/office/drawing/2014/main" id="{C8F05869-54B8-4B8B-963E-5D737BD9D123}"/>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6" name="矩形 5">
              <a:extLst>
                <a:ext uri="{FF2B5EF4-FFF2-40B4-BE49-F238E27FC236}">
                  <a16:creationId xmlns:a16="http://schemas.microsoft.com/office/drawing/2014/main" id="{BBD66D16-9B30-42FB-AB1E-95D00446E3BA}"/>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
        <p:nvSpPr>
          <p:cNvPr id="8" name="文本框 7"/>
          <p:cNvSpPr txBox="1"/>
          <p:nvPr/>
        </p:nvSpPr>
        <p:spPr>
          <a:xfrm>
            <a:off x="303692" y="907276"/>
            <a:ext cx="4809744" cy="5152244"/>
          </a:xfrm>
          <a:prstGeom prst="rect">
            <a:avLst/>
          </a:prstGeom>
          <a:noFill/>
        </p:spPr>
        <p:txBody>
          <a:bodyPr wrap="square" rtlCol="0">
            <a:spAutoFit/>
          </a:bodyPr>
          <a:lstStyle/>
          <a:p>
            <a:pPr algn="just">
              <a:lnSpc>
                <a:spcPct val="150000"/>
              </a:lnSpc>
            </a:pPr>
            <a:r>
              <a:rPr lang="zh-CN" altLang="en-US" sz="1050" b="1" dirty="0">
                <a:solidFill>
                  <a:schemeClr val="bg2"/>
                </a:solidFill>
                <a:cs typeface="+mn-ea"/>
                <a:sym typeface="+mn-lt"/>
              </a:rPr>
              <a:t>国内经济概述</a:t>
            </a:r>
            <a:endParaRPr lang="en-US" altLang="zh-CN" sz="1050" b="1" dirty="0">
              <a:solidFill>
                <a:schemeClr val="bg2"/>
              </a:solidFill>
              <a:cs typeface="+mn-ea"/>
              <a:sym typeface="+mn-lt"/>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rPr>
              <a:t>中国宏观经济正进入关键转折期，面临转折“四重奏”。</a:t>
            </a:r>
            <a:endParaRPr lang="en-US" altLang="zh-CN" sz="1050" dirty="0">
              <a:solidFill>
                <a:schemeClr val="bg2"/>
              </a:solidFill>
              <a:cs typeface="+mn-ea"/>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sym typeface="+mn-lt"/>
              </a:rPr>
              <a:t>国内热门城市人才政策频出，关键人才有力支撑产业发展</a:t>
            </a:r>
            <a:endParaRPr lang="en-US" altLang="zh-CN" sz="1050" dirty="0">
              <a:solidFill>
                <a:schemeClr val="bg2"/>
              </a:solidFill>
              <a:cs typeface="+mn-ea"/>
              <a:sym typeface="+mn-lt"/>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rPr>
              <a:t>目前国家重点支持产业，如工业制造、信心技术产业、电子技术</a:t>
            </a:r>
            <a:r>
              <a:rPr lang="en-US" altLang="zh-CN" sz="1050" dirty="0">
                <a:solidFill>
                  <a:schemeClr val="bg2"/>
                </a:solidFill>
                <a:cs typeface="+mn-ea"/>
              </a:rPr>
              <a:t>/</a:t>
            </a:r>
            <a:r>
              <a:rPr lang="zh-CN" altLang="en-US" sz="1050" dirty="0">
                <a:solidFill>
                  <a:schemeClr val="bg2"/>
                </a:solidFill>
                <a:cs typeface="+mn-ea"/>
              </a:rPr>
              <a:t>半导体、医疗装备、生物制药、新能源、通信等，人才紧缺明显。</a:t>
            </a:r>
            <a:endParaRPr lang="en-US" altLang="zh-CN" sz="1050" dirty="0">
              <a:solidFill>
                <a:schemeClr val="bg2"/>
              </a:solidFill>
              <a:cs typeface="+mn-ea"/>
              <a:sym typeface="+mn-lt"/>
            </a:endParaRPr>
          </a:p>
          <a:p>
            <a:pPr algn="just">
              <a:lnSpc>
                <a:spcPct val="150000"/>
              </a:lnSpc>
            </a:pPr>
            <a:endParaRPr lang="en-US" altLang="zh-CN" sz="1050" b="1" dirty="0">
              <a:solidFill>
                <a:schemeClr val="bg2"/>
              </a:solidFill>
              <a:cs typeface="+mn-ea"/>
              <a:sym typeface="+mn-lt"/>
            </a:endParaRPr>
          </a:p>
          <a:p>
            <a:pPr algn="just">
              <a:lnSpc>
                <a:spcPct val="150000"/>
              </a:lnSpc>
            </a:pPr>
            <a:r>
              <a:rPr lang="zh-CN" altLang="en-US" sz="1050" b="1" dirty="0">
                <a:solidFill>
                  <a:schemeClr val="bg2"/>
                </a:solidFill>
                <a:cs typeface="+mn-ea"/>
                <a:sym typeface="+mn-lt"/>
              </a:rPr>
              <a:t>组织经营变化</a:t>
            </a:r>
            <a:endParaRPr lang="en-US" altLang="zh-CN" sz="1050" b="1" dirty="0">
              <a:solidFill>
                <a:schemeClr val="bg2"/>
              </a:solidFill>
              <a:cs typeface="+mn-ea"/>
              <a:sym typeface="+mn-lt"/>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sym typeface="+mn-lt"/>
              </a:rPr>
              <a:t>中小微企业业务调整计划显著增加</a:t>
            </a:r>
            <a:endParaRPr lang="en-US" altLang="zh-CN" sz="1050" dirty="0">
              <a:solidFill>
                <a:schemeClr val="bg2"/>
              </a:solidFill>
              <a:cs typeface="+mn-ea"/>
              <a:sym typeface="+mn-lt"/>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sym typeface="+mn-lt"/>
              </a:rPr>
              <a:t>跨区域经营企业更多采用本地化人才策略</a:t>
            </a:r>
            <a:endParaRPr lang="en-US" altLang="zh-CN" sz="1050" dirty="0">
              <a:solidFill>
                <a:schemeClr val="bg2"/>
              </a:solidFill>
              <a:cs typeface="+mn-ea"/>
              <a:sym typeface="+mn-lt"/>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sym typeface="+mn-lt"/>
              </a:rPr>
              <a:t>三成企业计划开拓新的业务区域</a:t>
            </a:r>
            <a:endParaRPr lang="en-US" altLang="zh-CN" sz="1050" dirty="0">
              <a:solidFill>
                <a:schemeClr val="bg2"/>
              </a:solidFill>
              <a:cs typeface="+mn-ea"/>
              <a:sym typeface="+mn-lt"/>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sym typeface="+mn-lt"/>
              </a:rPr>
              <a:t>近四成企业期望保持员工队伍稳定</a:t>
            </a:r>
            <a:endParaRPr lang="en-US" altLang="zh-CN" sz="1050" dirty="0">
              <a:solidFill>
                <a:schemeClr val="bg2"/>
              </a:solidFill>
              <a:cs typeface="+mn-ea"/>
              <a:sym typeface="+mn-lt"/>
            </a:endParaRPr>
          </a:p>
          <a:p>
            <a:pPr marL="171450" indent="-171450" algn="just">
              <a:lnSpc>
                <a:spcPct val="150000"/>
              </a:lnSpc>
              <a:buFont typeface="Arial" panose="020B0604020202020204" pitchFamily="34" charset="0"/>
              <a:buChar char="•"/>
            </a:pPr>
            <a:endParaRPr lang="en-US" altLang="zh-CN" sz="1050" dirty="0">
              <a:solidFill>
                <a:schemeClr val="bg2"/>
              </a:solidFill>
              <a:cs typeface="+mn-ea"/>
              <a:sym typeface="+mn-lt"/>
            </a:endParaRPr>
          </a:p>
          <a:p>
            <a:pPr algn="just">
              <a:lnSpc>
                <a:spcPct val="150000"/>
              </a:lnSpc>
            </a:pPr>
            <a:r>
              <a:rPr lang="en-US" altLang="zh-CN" sz="1050" b="1" dirty="0">
                <a:solidFill>
                  <a:schemeClr val="bg2"/>
                </a:solidFill>
                <a:cs typeface="+mn-ea"/>
                <a:sym typeface="+mn-lt"/>
              </a:rPr>
              <a:t>2022</a:t>
            </a:r>
            <a:r>
              <a:rPr lang="zh-CN" altLang="en-US" sz="1050" b="1" dirty="0">
                <a:solidFill>
                  <a:schemeClr val="bg2"/>
                </a:solidFill>
                <a:cs typeface="+mn-ea"/>
                <a:sym typeface="+mn-lt"/>
              </a:rPr>
              <a:t>年四季度需求</a:t>
            </a:r>
            <a:endParaRPr lang="en-US" altLang="zh-CN" sz="1050" b="1" dirty="0">
              <a:solidFill>
                <a:schemeClr val="bg2"/>
              </a:solidFill>
              <a:cs typeface="+mn-ea"/>
              <a:sym typeface="+mn-lt"/>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sym typeface="+mn-lt"/>
              </a:rPr>
              <a:t>近四成企业基于业务调整需要增加运营类人才</a:t>
            </a:r>
            <a:endParaRPr lang="en-US" altLang="zh-CN" sz="1050" dirty="0">
              <a:solidFill>
                <a:schemeClr val="bg2"/>
              </a:solidFill>
              <a:cs typeface="+mn-ea"/>
              <a:sym typeface="+mn-lt"/>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sym typeface="+mn-lt"/>
              </a:rPr>
              <a:t>三成企业有减少招聘的计划，将更多精力投入到其他人力资源管理活动</a:t>
            </a:r>
            <a:endParaRPr lang="en-US" altLang="zh-CN" sz="1050" dirty="0">
              <a:solidFill>
                <a:schemeClr val="bg2"/>
              </a:solidFill>
              <a:cs typeface="+mn-ea"/>
              <a:sym typeface="+mn-lt"/>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sym typeface="+mn-lt"/>
              </a:rPr>
              <a:t>视频面试受到秋招青睐</a:t>
            </a:r>
            <a:endParaRPr lang="en-US" altLang="zh-CN" sz="1050" dirty="0">
              <a:solidFill>
                <a:schemeClr val="bg2"/>
              </a:solidFill>
              <a:cs typeface="+mn-ea"/>
              <a:sym typeface="+mn-lt"/>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sym typeface="+mn-lt"/>
              </a:rPr>
              <a:t>四成企业采取跟随型薪酬策略</a:t>
            </a:r>
            <a:endParaRPr lang="en-US" altLang="zh-CN" sz="1050" dirty="0">
              <a:solidFill>
                <a:schemeClr val="bg2"/>
              </a:solidFill>
              <a:cs typeface="+mn-ea"/>
              <a:sym typeface="+mn-lt"/>
            </a:endParaRPr>
          </a:p>
          <a:p>
            <a:pPr marL="171450" indent="-171450" algn="just">
              <a:lnSpc>
                <a:spcPct val="150000"/>
              </a:lnSpc>
              <a:buFont typeface="Arial" panose="020B0604020202020204" pitchFamily="34" charset="0"/>
              <a:buChar char="•"/>
            </a:pPr>
            <a:r>
              <a:rPr lang="zh-CN" altLang="en-US" sz="1050" dirty="0">
                <a:solidFill>
                  <a:schemeClr val="bg2"/>
                </a:solidFill>
                <a:cs typeface="+mn-ea"/>
                <a:sym typeface="+mn-lt"/>
              </a:rPr>
              <a:t>培训预算有四成企业计划增加或持平</a:t>
            </a:r>
            <a:endParaRPr lang="en-US" altLang="zh-CN" sz="1050" dirty="0">
              <a:solidFill>
                <a:schemeClr val="bg2"/>
              </a:solidFill>
              <a:cs typeface="+mn-ea"/>
              <a:sym typeface="+mn-lt"/>
            </a:endParaRPr>
          </a:p>
          <a:p>
            <a:pPr algn="just">
              <a:lnSpc>
                <a:spcPct val="150000"/>
              </a:lnSpc>
            </a:pPr>
            <a:endParaRPr lang="zh-CN" altLang="en-US" sz="1050" dirty="0">
              <a:solidFill>
                <a:schemeClr val="bg2"/>
              </a:solidFill>
              <a:cs typeface="+mn-ea"/>
              <a:sym typeface="+mn-lt"/>
            </a:endParaRPr>
          </a:p>
          <a:p>
            <a:pPr algn="just">
              <a:lnSpc>
                <a:spcPct val="150000"/>
              </a:lnSpc>
            </a:pPr>
            <a:endParaRPr lang="en-US" altLang="zh-CN" sz="1050" b="1" dirty="0">
              <a:solidFill>
                <a:schemeClr val="bg2"/>
              </a:solidFill>
              <a:cs typeface="+mn-ea"/>
              <a:sym typeface="+mn-lt"/>
            </a:endParaRPr>
          </a:p>
          <a:p>
            <a:pPr marL="213995" indent="-213995" algn="just">
              <a:lnSpc>
                <a:spcPct val="150000"/>
              </a:lnSpc>
              <a:buFont typeface="Arial" panose="020B0604020202020204" pitchFamily="34" charset="0"/>
              <a:buChar char="•"/>
            </a:pPr>
            <a:endParaRPr lang="zh-CN" altLang="en-US" sz="1050" dirty="0">
              <a:solidFill>
                <a:schemeClr val="bg2"/>
              </a:solidFill>
              <a:cs typeface="+mn-ea"/>
              <a:sym typeface="+mn-lt"/>
            </a:endParaRPr>
          </a:p>
        </p:txBody>
      </p:sp>
    </p:spTree>
    <p:extLst>
      <p:ext uri="{BB962C8B-B14F-4D97-AF65-F5344CB8AC3E}">
        <p14:creationId xmlns:p14="http://schemas.microsoft.com/office/powerpoint/2010/main" val="111521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3BD8B6B6-E0D1-A8C3-73DE-A46F26301CE2}"/>
              </a:ext>
            </a:extLst>
          </p:cNvPr>
          <p:cNvSpPr>
            <a:spLocks noGrp="1"/>
          </p:cNvSpPr>
          <p:nvPr>
            <p:ph type="title"/>
          </p:nvPr>
        </p:nvSpPr>
        <p:spPr/>
        <p:txBody>
          <a:bodyPr>
            <a:normAutofit/>
          </a:bodyPr>
          <a:lstStyle/>
          <a:p>
            <a:br>
              <a:rPr lang="en-US" altLang="zh-CN" dirty="0"/>
            </a:br>
            <a:r>
              <a:rPr lang="en-US" altLang="zh-CN" dirty="0"/>
              <a:t>Part 1</a:t>
            </a:r>
            <a:br>
              <a:rPr lang="en-US" altLang="zh-CN" dirty="0"/>
            </a:br>
            <a:br>
              <a:rPr lang="en-US" altLang="zh-CN" dirty="0"/>
            </a:br>
            <a:r>
              <a:rPr lang="zh-CN" altLang="en-US" dirty="0"/>
              <a:t>总体经济与就业趋势概览</a:t>
            </a:r>
          </a:p>
        </p:txBody>
      </p:sp>
      <p:sp>
        <p:nvSpPr>
          <p:cNvPr id="4" name="灯片编号占位符 3">
            <a:extLst>
              <a:ext uri="{FF2B5EF4-FFF2-40B4-BE49-F238E27FC236}">
                <a16:creationId xmlns:a16="http://schemas.microsoft.com/office/drawing/2014/main" id="{F2F252A5-0312-9E81-3996-73D86B6F8FA4}"/>
              </a:ext>
            </a:extLst>
          </p:cNvPr>
          <p:cNvSpPr>
            <a:spLocks noGrp="1"/>
          </p:cNvSpPr>
          <p:nvPr>
            <p:ph type="sldNum" sz="quarter" idx="12"/>
          </p:nvPr>
        </p:nvSpPr>
        <p:spPr/>
        <p:txBody>
          <a:bodyPr/>
          <a:lstStyle/>
          <a:p>
            <a:fld id="{5DD3DB80-B894-403A-B48E-6FDC1A72010E}" type="slidenum">
              <a:rPr lang="zh-CN" altLang="en-US" smtClean="0"/>
              <a:pPr/>
              <a:t>6</a:t>
            </a:fld>
            <a:endParaRPr lang="zh-CN" altLang="en-US"/>
          </a:p>
        </p:txBody>
      </p:sp>
    </p:spTree>
    <p:extLst>
      <p:ext uri="{BB962C8B-B14F-4D97-AF65-F5344CB8AC3E}">
        <p14:creationId xmlns:p14="http://schemas.microsoft.com/office/powerpoint/2010/main" val="206808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407262-4636-5719-2014-D04FEA826120}"/>
              </a:ext>
            </a:extLst>
          </p:cNvPr>
          <p:cNvSpPr>
            <a:spLocks noGrp="1"/>
          </p:cNvSpPr>
          <p:nvPr>
            <p:ph type="title"/>
          </p:nvPr>
        </p:nvSpPr>
        <p:spPr/>
        <p:txBody>
          <a:bodyPr/>
          <a:lstStyle/>
          <a:p>
            <a:r>
              <a:rPr lang="zh-CN" altLang="en-US" dirty="0"/>
              <a:t>        四季度经济延续恢复发展态势</a:t>
            </a:r>
          </a:p>
        </p:txBody>
      </p:sp>
      <p:sp>
        <p:nvSpPr>
          <p:cNvPr id="4" name="灯片编号占位符 3">
            <a:extLst>
              <a:ext uri="{FF2B5EF4-FFF2-40B4-BE49-F238E27FC236}">
                <a16:creationId xmlns:a16="http://schemas.microsoft.com/office/drawing/2014/main" id="{E39AEF4C-9D58-5B3C-9AEF-82C86C63B7AA}"/>
              </a:ext>
            </a:extLst>
          </p:cNvPr>
          <p:cNvSpPr>
            <a:spLocks noGrp="1"/>
          </p:cNvSpPr>
          <p:nvPr>
            <p:ph type="sldNum" sz="quarter" idx="12"/>
          </p:nvPr>
        </p:nvSpPr>
        <p:spPr/>
        <p:txBody>
          <a:bodyPr/>
          <a:lstStyle/>
          <a:p>
            <a:fld id="{5DD3DB80-B894-403A-B48E-6FDC1A72010E}" type="slidenum">
              <a:rPr lang="zh-CN" altLang="en-US" smtClean="0"/>
              <a:pPr/>
              <a:t>7</a:t>
            </a:fld>
            <a:endParaRPr lang="zh-CN" altLang="en-US"/>
          </a:p>
        </p:txBody>
      </p:sp>
      <p:sp>
        <p:nvSpPr>
          <p:cNvPr id="11" name="文本框 10">
            <a:extLst>
              <a:ext uri="{FF2B5EF4-FFF2-40B4-BE49-F238E27FC236}">
                <a16:creationId xmlns:a16="http://schemas.microsoft.com/office/drawing/2014/main" id="{1A9F1BAB-26B5-439E-BCFD-796A5DA93480}"/>
              </a:ext>
            </a:extLst>
          </p:cNvPr>
          <p:cNvSpPr txBox="1"/>
          <p:nvPr/>
        </p:nvSpPr>
        <p:spPr>
          <a:xfrm>
            <a:off x="541421" y="1341780"/>
            <a:ext cx="4238581" cy="5529271"/>
          </a:xfrm>
          <a:prstGeom prst="rect">
            <a:avLst/>
          </a:prstGeom>
          <a:noFill/>
        </p:spPr>
        <p:txBody>
          <a:bodyPr wrap="square">
            <a:spAutoFit/>
          </a:bodyPr>
          <a:lstStyle/>
          <a:p>
            <a:pPr marL="171450" indent="-171450">
              <a:lnSpc>
                <a:spcPct val="150000"/>
              </a:lnSpc>
              <a:buFont typeface="Wingdings" panose="05000000000000000000" pitchFamily="2" charset="2"/>
              <a:buChar char="u"/>
            </a:pPr>
            <a:r>
              <a:rPr lang="zh-CN" altLang="en-US" dirty="0">
                <a:solidFill>
                  <a:schemeClr val="bg2"/>
                </a:solidFill>
              </a:rPr>
              <a:t>全球范围看，疫情持续蔓延，产业链供应链不畅。主要发达经济体通胀高企，世界经济下行压力加大。主要国际组织今年来多次下调全球经济增长预期。国内也受到疫情散发多发，极端天气等超预期因素，市场需求不足矛盾比较突出，企业生产经营出现较多困难，不利于经济稳定恢复。</a:t>
            </a:r>
            <a:endParaRPr lang="en-US" altLang="zh-CN" dirty="0">
              <a:solidFill>
                <a:schemeClr val="bg2"/>
              </a:solidFill>
            </a:endParaRPr>
          </a:p>
          <a:p>
            <a:pPr marL="171450" indent="-171450">
              <a:lnSpc>
                <a:spcPct val="150000"/>
              </a:lnSpc>
              <a:buFont typeface="Arial" panose="020B0604020202020204" pitchFamily="34" charset="0"/>
              <a:buChar char="•"/>
            </a:pPr>
            <a:endParaRPr lang="en-US" altLang="zh-CN" dirty="0">
              <a:solidFill>
                <a:schemeClr val="bg2"/>
              </a:solidFill>
            </a:endParaRPr>
          </a:p>
          <a:p>
            <a:pPr marL="171450" indent="-171450">
              <a:lnSpc>
                <a:spcPct val="150000"/>
              </a:lnSpc>
              <a:buFont typeface="Wingdings" panose="05000000000000000000" pitchFamily="2" charset="2"/>
              <a:buChar char="u"/>
            </a:pPr>
            <a:r>
              <a:rPr lang="zh-CN" altLang="en-US" dirty="0">
                <a:solidFill>
                  <a:schemeClr val="bg2"/>
                </a:solidFill>
              </a:rPr>
              <a:t>根据国家统计局发布数据来看，</a:t>
            </a:r>
            <a:r>
              <a:rPr lang="en-US" altLang="zh-CN" dirty="0">
                <a:solidFill>
                  <a:schemeClr val="bg2"/>
                </a:solidFill>
              </a:rPr>
              <a:t>8</a:t>
            </a:r>
            <a:r>
              <a:rPr lang="zh-CN" altLang="en-US" dirty="0">
                <a:solidFill>
                  <a:schemeClr val="bg2"/>
                </a:solidFill>
              </a:rPr>
              <a:t>月国民经济多数指标好转，经济总体延续恢复态势。主要指标呈现积极变化，经济恢复处于紧要关口。有效投资持续扩大，市场潜力逐步释放。</a:t>
            </a:r>
            <a:endParaRPr lang="en-US" altLang="zh-CN" dirty="0">
              <a:solidFill>
                <a:schemeClr val="bg2"/>
              </a:solidFill>
            </a:endParaRPr>
          </a:p>
          <a:p>
            <a:pPr marL="171450" indent="-171450">
              <a:lnSpc>
                <a:spcPct val="150000"/>
              </a:lnSpc>
              <a:buFont typeface="Arial" panose="020B0604020202020204" pitchFamily="34" charset="0"/>
              <a:buChar char="•"/>
            </a:pPr>
            <a:endParaRPr lang="en-US" altLang="zh-CN" dirty="0">
              <a:solidFill>
                <a:schemeClr val="bg2"/>
              </a:solidFill>
            </a:endParaRPr>
          </a:p>
          <a:p>
            <a:pPr marL="171450" indent="-171450">
              <a:lnSpc>
                <a:spcPct val="150000"/>
              </a:lnSpc>
              <a:buFont typeface="Wingdings" panose="05000000000000000000" pitchFamily="2" charset="2"/>
              <a:buChar char="u"/>
            </a:pPr>
            <a:r>
              <a:rPr lang="zh-CN" altLang="en-US" dirty="0">
                <a:solidFill>
                  <a:schemeClr val="bg2"/>
                </a:solidFill>
              </a:rPr>
              <a:t>国家发改委将进一步高效统筹疫情防控和经济社会发展，全力以赴落实一揽子政策和</a:t>
            </a:r>
            <a:r>
              <a:rPr lang="en-US" altLang="zh-CN" dirty="0">
                <a:solidFill>
                  <a:schemeClr val="bg2"/>
                </a:solidFill>
              </a:rPr>
              <a:t>19</a:t>
            </a:r>
            <a:r>
              <a:rPr lang="zh-CN" altLang="en-US" dirty="0">
                <a:solidFill>
                  <a:schemeClr val="bg2"/>
                </a:solidFill>
              </a:rPr>
              <a:t>项接续措施，助企纾困成为政府工作重点，着力降低市场主体负担，促进企业持续健康发展。</a:t>
            </a:r>
            <a:endParaRPr lang="en-US" altLang="zh-CN" dirty="0">
              <a:solidFill>
                <a:schemeClr val="bg2"/>
              </a:solidFill>
            </a:endParaRPr>
          </a:p>
          <a:p>
            <a:pPr marL="171450" indent="-171450">
              <a:lnSpc>
                <a:spcPct val="150000"/>
              </a:lnSpc>
              <a:buFont typeface="Arial" panose="020B0604020202020204" pitchFamily="34" charset="0"/>
              <a:buChar char="•"/>
            </a:pPr>
            <a:endParaRPr lang="en-US" altLang="zh-CN" dirty="0">
              <a:solidFill>
                <a:schemeClr val="bg2"/>
              </a:solidFill>
            </a:endParaRPr>
          </a:p>
          <a:p>
            <a:pPr marL="171450" indent="-171450">
              <a:lnSpc>
                <a:spcPct val="150000"/>
              </a:lnSpc>
              <a:buFont typeface="Wingdings" panose="05000000000000000000" pitchFamily="2" charset="2"/>
              <a:buChar char="u"/>
            </a:pPr>
            <a:r>
              <a:rPr lang="zh-CN" altLang="en-US" dirty="0">
                <a:solidFill>
                  <a:schemeClr val="bg2"/>
                </a:solidFill>
              </a:rPr>
              <a:t>我国经济长期向好的基本面和支撑高质量发展的要素条件没有改变，一系列稳经济一揽子政策和接续政策措施效能加快释放，我国经济有望恢复向好。</a:t>
            </a:r>
            <a:endParaRPr lang="en-US" altLang="zh-CN" dirty="0">
              <a:solidFill>
                <a:schemeClr val="bg2"/>
              </a:solidFill>
            </a:endParaRPr>
          </a:p>
          <a:p>
            <a:pPr>
              <a:lnSpc>
                <a:spcPct val="150000"/>
              </a:lnSpc>
            </a:pPr>
            <a:endParaRPr lang="en-US" altLang="zh-CN" dirty="0">
              <a:solidFill>
                <a:schemeClr val="bg2"/>
              </a:solidFill>
            </a:endParaRPr>
          </a:p>
          <a:p>
            <a:pPr marL="171450" indent="-171450">
              <a:lnSpc>
                <a:spcPct val="150000"/>
              </a:lnSpc>
              <a:buFont typeface="Arial" panose="020B0604020202020204" pitchFamily="34" charset="0"/>
              <a:buChar char="•"/>
            </a:pPr>
            <a:endParaRPr lang="zh-CN" altLang="en-US" dirty="0">
              <a:solidFill>
                <a:schemeClr val="bg2"/>
              </a:solidFill>
            </a:endParaRPr>
          </a:p>
        </p:txBody>
      </p:sp>
      <p:grpSp>
        <p:nvGrpSpPr>
          <p:cNvPr id="3" name="组合 2">
            <a:extLst>
              <a:ext uri="{FF2B5EF4-FFF2-40B4-BE49-F238E27FC236}">
                <a16:creationId xmlns:a16="http://schemas.microsoft.com/office/drawing/2014/main" id="{5EDDFC74-420D-C2B3-49FF-0F5B36F53168}"/>
              </a:ext>
            </a:extLst>
          </p:cNvPr>
          <p:cNvGrpSpPr/>
          <p:nvPr/>
        </p:nvGrpSpPr>
        <p:grpSpPr>
          <a:xfrm>
            <a:off x="423235" y="607725"/>
            <a:ext cx="236371" cy="197496"/>
            <a:chOff x="694190" y="258792"/>
            <a:chExt cx="2318630" cy="479737"/>
          </a:xfrm>
        </p:grpSpPr>
        <p:sp>
          <p:nvSpPr>
            <p:cNvPr id="5" name="矩形 4">
              <a:extLst>
                <a:ext uri="{FF2B5EF4-FFF2-40B4-BE49-F238E27FC236}">
                  <a16:creationId xmlns:a16="http://schemas.microsoft.com/office/drawing/2014/main" id="{600E387C-EF05-459E-EDF7-0508112C9C06}"/>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6" name="矩形 5">
              <a:extLst>
                <a:ext uri="{FF2B5EF4-FFF2-40B4-BE49-F238E27FC236}">
                  <a16:creationId xmlns:a16="http://schemas.microsoft.com/office/drawing/2014/main" id="{9DB1C58F-95B1-EA3E-0ACC-DB159B99AA2E}"/>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269077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71035C-1A93-3444-8FB9-E93B4A2CD340}"/>
              </a:ext>
            </a:extLst>
          </p:cNvPr>
          <p:cNvSpPr>
            <a:spLocks noGrp="1"/>
          </p:cNvSpPr>
          <p:nvPr>
            <p:ph type="title"/>
          </p:nvPr>
        </p:nvSpPr>
        <p:spPr/>
        <p:txBody>
          <a:bodyPr/>
          <a:lstStyle/>
          <a:p>
            <a:r>
              <a:rPr lang="zh-CN" altLang="en-US" dirty="0"/>
              <a:t>        中国经济面临转折“四重奏”</a:t>
            </a:r>
          </a:p>
        </p:txBody>
      </p:sp>
      <p:sp>
        <p:nvSpPr>
          <p:cNvPr id="4" name="灯片编号占位符 3">
            <a:extLst>
              <a:ext uri="{FF2B5EF4-FFF2-40B4-BE49-F238E27FC236}">
                <a16:creationId xmlns:a16="http://schemas.microsoft.com/office/drawing/2014/main" id="{D69F76CD-6E7B-B3C9-2A6D-D33E29A6D735}"/>
              </a:ext>
            </a:extLst>
          </p:cNvPr>
          <p:cNvSpPr>
            <a:spLocks noGrp="1"/>
          </p:cNvSpPr>
          <p:nvPr>
            <p:ph type="sldNum" sz="quarter" idx="12"/>
          </p:nvPr>
        </p:nvSpPr>
        <p:spPr/>
        <p:txBody>
          <a:bodyPr/>
          <a:lstStyle/>
          <a:p>
            <a:fld id="{5DD3DB80-B894-403A-B48E-6FDC1A72010E}" type="slidenum">
              <a:rPr lang="zh-CN" altLang="en-US" smtClean="0"/>
              <a:pPr/>
              <a:t>8</a:t>
            </a:fld>
            <a:endParaRPr lang="zh-CN" altLang="en-US" dirty="0"/>
          </a:p>
        </p:txBody>
      </p:sp>
      <p:sp>
        <p:nvSpPr>
          <p:cNvPr id="6" name="文本框 5">
            <a:extLst>
              <a:ext uri="{FF2B5EF4-FFF2-40B4-BE49-F238E27FC236}">
                <a16:creationId xmlns:a16="http://schemas.microsoft.com/office/drawing/2014/main" id="{6F95E235-8BD5-F219-9977-5E7E4E2235C9}"/>
              </a:ext>
            </a:extLst>
          </p:cNvPr>
          <p:cNvSpPr txBox="1"/>
          <p:nvPr/>
        </p:nvSpPr>
        <p:spPr>
          <a:xfrm>
            <a:off x="563427" y="1375226"/>
            <a:ext cx="4236474" cy="5380704"/>
          </a:xfrm>
          <a:prstGeom prst="rect">
            <a:avLst/>
          </a:prstGeom>
          <a:noFill/>
        </p:spPr>
        <p:txBody>
          <a:bodyPr wrap="square">
            <a:spAutoFit/>
          </a:bodyPr>
          <a:lstStyle/>
          <a:p>
            <a:r>
              <a:rPr lang="zh-CN" altLang="en-US" b="0" i="0" dirty="0">
                <a:solidFill>
                  <a:schemeClr val="bg2"/>
                </a:solidFill>
                <a:effectLst/>
                <a:latin typeface="PingFang SC"/>
              </a:rPr>
              <a:t>根据中国宏观经济论坛（</a:t>
            </a:r>
            <a:r>
              <a:rPr lang="en-US" altLang="zh-CN" b="0" i="0" dirty="0">
                <a:solidFill>
                  <a:schemeClr val="bg2"/>
                </a:solidFill>
                <a:effectLst/>
                <a:latin typeface="PingFang SC"/>
              </a:rPr>
              <a:t>CMF</a:t>
            </a:r>
            <a:r>
              <a:rPr lang="zh-CN" altLang="en-US" b="0" i="0" dirty="0">
                <a:solidFill>
                  <a:schemeClr val="bg2"/>
                </a:solidFill>
                <a:effectLst/>
                <a:latin typeface="PingFang SC"/>
              </a:rPr>
              <a:t>），多项宏观数据出现了好于预期的复苏，反映出中国宏观经济正进入关键转折期，面临转折“四重奏”。</a:t>
            </a:r>
            <a:endParaRPr lang="en-US" altLang="zh-CN" b="0" i="0" dirty="0">
              <a:solidFill>
                <a:schemeClr val="bg2"/>
              </a:solidFill>
              <a:effectLst/>
              <a:latin typeface="PingFang SC"/>
            </a:endParaRPr>
          </a:p>
          <a:p>
            <a:endParaRPr lang="en-US" altLang="zh-CN" dirty="0">
              <a:solidFill>
                <a:srgbClr val="222222"/>
              </a:solidFill>
              <a:latin typeface="PingFang SC"/>
            </a:endParaRPr>
          </a:p>
          <a:p>
            <a:pPr marL="171450" indent="-171450">
              <a:buFont typeface="Wingdings" panose="05000000000000000000" pitchFamily="2" charset="2"/>
              <a:buChar char="u"/>
            </a:pPr>
            <a:r>
              <a:rPr lang="zh-CN" altLang="en-US" b="0" i="0" dirty="0">
                <a:solidFill>
                  <a:srgbClr val="222222"/>
                </a:solidFill>
                <a:effectLst/>
                <a:latin typeface="PingFang SC"/>
              </a:rPr>
              <a:t>第一：</a:t>
            </a:r>
            <a:r>
              <a:rPr lang="zh-CN" altLang="en-US" b="0" i="0" dirty="0">
                <a:solidFill>
                  <a:schemeClr val="accent2">
                    <a:lumMod val="75000"/>
                  </a:schemeClr>
                </a:solidFill>
                <a:effectLst/>
                <a:latin typeface="PingFang SC"/>
              </a:rPr>
              <a:t>主要供需指标的普遍回升</a:t>
            </a:r>
            <a:endParaRPr lang="en-US" altLang="zh-CN" b="0" i="0" dirty="0">
              <a:solidFill>
                <a:schemeClr val="accent2">
                  <a:lumMod val="75000"/>
                </a:schemeClr>
              </a:solidFill>
              <a:effectLst/>
              <a:latin typeface="PingFang SC"/>
            </a:endParaRPr>
          </a:p>
          <a:p>
            <a:r>
              <a:rPr lang="zh-CN" altLang="en-US" dirty="0">
                <a:solidFill>
                  <a:srgbClr val="222222"/>
                </a:solidFill>
                <a:latin typeface="PingFang SC"/>
              </a:rPr>
              <a:t>在供给侧，工业方面，</a:t>
            </a:r>
            <a:r>
              <a:rPr lang="en-US" altLang="zh-CN" dirty="0">
                <a:solidFill>
                  <a:srgbClr val="222222"/>
                </a:solidFill>
                <a:latin typeface="PingFang SC"/>
              </a:rPr>
              <a:t>8</a:t>
            </a:r>
            <a:r>
              <a:rPr lang="zh-CN" altLang="en-US" dirty="0">
                <a:solidFill>
                  <a:srgbClr val="222222"/>
                </a:solidFill>
                <a:latin typeface="PingFang SC"/>
              </a:rPr>
              <a:t>月全国规模以上工业增加值同比增长</a:t>
            </a:r>
            <a:r>
              <a:rPr lang="en-US" altLang="zh-CN" dirty="0">
                <a:solidFill>
                  <a:srgbClr val="222222"/>
                </a:solidFill>
                <a:latin typeface="PingFang SC"/>
              </a:rPr>
              <a:t>4.2%</a:t>
            </a:r>
            <a:r>
              <a:rPr lang="zh-CN" altLang="en-US" dirty="0">
                <a:solidFill>
                  <a:srgbClr val="222222"/>
                </a:solidFill>
                <a:latin typeface="PingFang SC"/>
              </a:rPr>
              <a:t>，比</a:t>
            </a:r>
            <a:r>
              <a:rPr lang="en-US" altLang="zh-CN" dirty="0">
                <a:solidFill>
                  <a:srgbClr val="222222"/>
                </a:solidFill>
                <a:latin typeface="PingFang SC"/>
              </a:rPr>
              <a:t>7</a:t>
            </a:r>
            <a:r>
              <a:rPr lang="zh-CN" altLang="en-US" dirty="0">
                <a:solidFill>
                  <a:srgbClr val="222222"/>
                </a:solidFill>
                <a:latin typeface="PingFang SC"/>
              </a:rPr>
              <a:t>月提高</a:t>
            </a:r>
            <a:r>
              <a:rPr lang="en-US" altLang="zh-CN" dirty="0">
                <a:solidFill>
                  <a:srgbClr val="222222"/>
                </a:solidFill>
                <a:latin typeface="PingFang SC"/>
              </a:rPr>
              <a:t>0.4</a:t>
            </a:r>
            <a:r>
              <a:rPr lang="zh-CN" altLang="en-US" dirty="0">
                <a:solidFill>
                  <a:srgbClr val="222222"/>
                </a:solidFill>
                <a:latin typeface="PingFang SC"/>
              </a:rPr>
              <a:t>个百分点；在需求侧，</a:t>
            </a:r>
            <a:r>
              <a:rPr lang="en-US" altLang="zh-CN" dirty="0">
                <a:solidFill>
                  <a:srgbClr val="222222"/>
                </a:solidFill>
                <a:latin typeface="PingFang SC"/>
              </a:rPr>
              <a:t>8</a:t>
            </a:r>
            <a:r>
              <a:rPr lang="zh-CN" altLang="en-US" dirty="0">
                <a:solidFill>
                  <a:srgbClr val="222222"/>
                </a:solidFill>
                <a:latin typeface="PingFang SC"/>
              </a:rPr>
              <a:t>月社会消费品零售总额同比增速比</a:t>
            </a:r>
            <a:r>
              <a:rPr lang="en-US" altLang="zh-CN" dirty="0">
                <a:solidFill>
                  <a:srgbClr val="222222"/>
                </a:solidFill>
                <a:latin typeface="PingFang SC"/>
              </a:rPr>
              <a:t>7</a:t>
            </a:r>
            <a:r>
              <a:rPr lang="zh-CN" altLang="en-US" dirty="0">
                <a:solidFill>
                  <a:srgbClr val="222222"/>
                </a:solidFill>
                <a:latin typeface="PingFang SC"/>
              </a:rPr>
              <a:t>月加快了</a:t>
            </a:r>
            <a:r>
              <a:rPr lang="en-US" altLang="zh-CN" dirty="0">
                <a:solidFill>
                  <a:srgbClr val="222222"/>
                </a:solidFill>
                <a:latin typeface="PingFang SC"/>
              </a:rPr>
              <a:t>2.7</a:t>
            </a:r>
            <a:r>
              <a:rPr lang="zh-CN" altLang="en-US" dirty="0">
                <a:solidFill>
                  <a:srgbClr val="222222"/>
                </a:solidFill>
                <a:latin typeface="PingFang SC"/>
              </a:rPr>
              <a:t>个百分点，特别是餐饮收入同比增长</a:t>
            </a:r>
            <a:r>
              <a:rPr lang="en-US" altLang="zh-CN" dirty="0">
                <a:solidFill>
                  <a:srgbClr val="222222"/>
                </a:solidFill>
                <a:latin typeface="PingFang SC"/>
              </a:rPr>
              <a:t>8.4%</a:t>
            </a:r>
            <a:r>
              <a:rPr lang="zh-CN" altLang="en-US" dirty="0">
                <a:solidFill>
                  <a:srgbClr val="222222"/>
                </a:solidFill>
                <a:latin typeface="PingFang SC"/>
              </a:rPr>
              <a:t>，表明餐饮实现了深</a:t>
            </a:r>
            <a:r>
              <a:rPr lang="en-US" altLang="zh-CN" dirty="0">
                <a:solidFill>
                  <a:srgbClr val="222222"/>
                </a:solidFill>
                <a:latin typeface="PingFang SC"/>
              </a:rPr>
              <a:t>V</a:t>
            </a:r>
            <a:r>
              <a:rPr lang="zh-CN" altLang="en-US" dirty="0">
                <a:solidFill>
                  <a:srgbClr val="222222"/>
                </a:solidFill>
                <a:latin typeface="PingFang SC"/>
              </a:rPr>
              <a:t>增速转折。</a:t>
            </a:r>
            <a:endParaRPr lang="en-US" altLang="zh-CN" dirty="0">
              <a:solidFill>
                <a:srgbClr val="222222"/>
              </a:solidFill>
              <a:latin typeface="PingFang SC"/>
            </a:endParaRPr>
          </a:p>
          <a:p>
            <a:endParaRPr lang="en-US" altLang="zh-CN" b="0" i="0" dirty="0">
              <a:solidFill>
                <a:schemeClr val="accent2">
                  <a:lumMod val="75000"/>
                </a:schemeClr>
              </a:solidFill>
              <a:effectLst/>
              <a:latin typeface="PingFang SC"/>
            </a:endParaRPr>
          </a:p>
          <a:p>
            <a:endParaRPr lang="en-US" altLang="zh-CN" dirty="0">
              <a:solidFill>
                <a:srgbClr val="222222"/>
              </a:solidFill>
              <a:latin typeface="PingFang SC"/>
            </a:endParaRPr>
          </a:p>
          <a:p>
            <a:pPr marL="171450" indent="-171450">
              <a:buFont typeface="Wingdings" panose="05000000000000000000" pitchFamily="2" charset="2"/>
              <a:buChar char="u"/>
            </a:pPr>
            <a:r>
              <a:rPr lang="zh-CN" altLang="en-US" b="0" i="0" dirty="0">
                <a:solidFill>
                  <a:srgbClr val="222222"/>
                </a:solidFill>
                <a:effectLst/>
                <a:latin typeface="PingFang SC"/>
              </a:rPr>
              <a:t>第二：</a:t>
            </a:r>
            <a:r>
              <a:rPr lang="zh-CN" altLang="en-US" b="0" i="0" dirty="0">
                <a:solidFill>
                  <a:schemeClr val="accent2">
                    <a:lumMod val="75000"/>
                  </a:schemeClr>
                </a:solidFill>
                <a:effectLst/>
                <a:latin typeface="PingFang SC"/>
              </a:rPr>
              <a:t>房地产和出口的趋势性变化</a:t>
            </a:r>
            <a:endParaRPr lang="en-US" altLang="zh-CN" b="0" i="0" dirty="0">
              <a:solidFill>
                <a:schemeClr val="accent2">
                  <a:lumMod val="75000"/>
                </a:schemeClr>
              </a:solidFill>
              <a:effectLst/>
              <a:latin typeface="PingFang SC"/>
            </a:endParaRPr>
          </a:p>
          <a:p>
            <a:r>
              <a:rPr lang="zh-CN" altLang="en-US" b="0" i="0" dirty="0">
                <a:solidFill>
                  <a:srgbClr val="222222"/>
                </a:solidFill>
                <a:effectLst/>
                <a:latin typeface="PingFang SC"/>
              </a:rPr>
              <a:t>今年以来房地产投资、销售面积等数据的下降反映出我国房地产存在着供需失衡问题。未来房地产的发展方向将从在下沉城市寻求增量更多回归到核心城市，转型为核心城市存量优化模式。此外，报告分析，未来我国的出口总量会保持高位，但增速会逐渐放缓，这与欧美经济下行以及其产能恢复有关。</a:t>
            </a:r>
            <a:endParaRPr lang="en-US" altLang="zh-CN" dirty="0">
              <a:solidFill>
                <a:srgbClr val="222222"/>
              </a:solidFill>
              <a:latin typeface="PingFang SC"/>
            </a:endParaRPr>
          </a:p>
          <a:p>
            <a:endParaRPr lang="en-US" altLang="zh-CN" dirty="0">
              <a:solidFill>
                <a:srgbClr val="222222"/>
              </a:solidFill>
              <a:latin typeface="PingFang SC"/>
            </a:endParaRPr>
          </a:p>
          <a:p>
            <a:endParaRPr lang="en-US" altLang="zh-CN" dirty="0">
              <a:solidFill>
                <a:srgbClr val="222222"/>
              </a:solidFill>
              <a:latin typeface="PingFang SC"/>
            </a:endParaRPr>
          </a:p>
          <a:p>
            <a:pPr marL="171450" indent="-171450">
              <a:buFont typeface="Wingdings" panose="05000000000000000000" pitchFamily="2" charset="2"/>
              <a:buChar char="u"/>
            </a:pPr>
            <a:r>
              <a:rPr lang="zh-CN" altLang="en-US" b="0" i="0" dirty="0">
                <a:solidFill>
                  <a:srgbClr val="222222"/>
                </a:solidFill>
                <a:effectLst/>
                <a:latin typeface="PingFang SC"/>
              </a:rPr>
              <a:t>第三：</a:t>
            </a:r>
            <a:r>
              <a:rPr lang="zh-CN" altLang="en-US" b="0" i="0" dirty="0">
                <a:solidFill>
                  <a:schemeClr val="accent2">
                    <a:lumMod val="75000"/>
                  </a:schemeClr>
                </a:solidFill>
                <a:effectLst/>
                <a:latin typeface="PingFang SC"/>
              </a:rPr>
              <a:t>新动能将引领中国经济迈入新阶段</a:t>
            </a:r>
            <a:endParaRPr lang="en-US" altLang="zh-CN" b="0" i="0" dirty="0">
              <a:solidFill>
                <a:schemeClr val="accent2">
                  <a:lumMod val="75000"/>
                </a:schemeClr>
              </a:solidFill>
              <a:effectLst/>
              <a:latin typeface="PingFang SC"/>
            </a:endParaRPr>
          </a:p>
          <a:p>
            <a:r>
              <a:rPr lang="zh-CN" altLang="en-US" b="0" i="0" dirty="0">
                <a:solidFill>
                  <a:srgbClr val="222222"/>
                </a:solidFill>
                <a:effectLst/>
                <a:latin typeface="PingFang SC"/>
              </a:rPr>
              <a:t>“新动能蕴含在‘十四五’规划提出的新发展格局中，例如数字经济、‘双碳’引领的绿色经济等。”</a:t>
            </a:r>
            <a:endParaRPr lang="en-US" altLang="zh-CN" b="0" i="0" dirty="0">
              <a:solidFill>
                <a:srgbClr val="222222"/>
              </a:solidFill>
              <a:effectLst/>
              <a:latin typeface="PingFang SC"/>
            </a:endParaRPr>
          </a:p>
          <a:p>
            <a:endParaRPr lang="en-US" altLang="zh-CN" dirty="0">
              <a:solidFill>
                <a:srgbClr val="222222"/>
              </a:solidFill>
              <a:latin typeface="PingFang SC"/>
            </a:endParaRPr>
          </a:p>
          <a:p>
            <a:endParaRPr lang="en-US" altLang="zh-CN" dirty="0">
              <a:solidFill>
                <a:srgbClr val="222222"/>
              </a:solidFill>
              <a:latin typeface="PingFang SC"/>
            </a:endParaRPr>
          </a:p>
          <a:p>
            <a:pPr marL="171450" indent="-171450">
              <a:buFont typeface="Wingdings" panose="05000000000000000000" pitchFamily="2" charset="2"/>
              <a:buChar char="u"/>
            </a:pPr>
            <a:r>
              <a:rPr lang="zh-CN" altLang="en-US" dirty="0">
                <a:solidFill>
                  <a:srgbClr val="222222"/>
                </a:solidFill>
                <a:latin typeface="PingFang SC"/>
              </a:rPr>
              <a:t>第四：</a:t>
            </a:r>
            <a:r>
              <a:rPr lang="zh-CN" altLang="en-US" b="0" i="0" dirty="0">
                <a:solidFill>
                  <a:schemeClr val="accent2">
                    <a:lumMod val="75000"/>
                  </a:schemeClr>
                </a:solidFill>
                <a:effectLst/>
                <a:latin typeface="PingFang SC"/>
              </a:rPr>
              <a:t>世界经济的影响</a:t>
            </a:r>
            <a:endParaRPr lang="en-US" altLang="zh-CN" b="0" i="0" dirty="0">
              <a:solidFill>
                <a:schemeClr val="accent2">
                  <a:lumMod val="75000"/>
                </a:schemeClr>
              </a:solidFill>
              <a:effectLst/>
              <a:latin typeface="PingFang SC"/>
            </a:endParaRPr>
          </a:p>
          <a:p>
            <a:r>
              <a:rPr lang="zh-CN" altLang="en-US" b="0" i="0" dirty="0">
                <a:solidFill>
                  <a:srgbClr val="222222"/>
                </a:solidFill>
                <a:effectLst/>
                <a:latin typeface="PingFang SC"/>
              </a:rPr>
              <a:t>世界经济将进入新的长周期，其中一个典型表现是当前已显现的全球性通货膨胀。</a:t>
            </a:r>
            <a:endParaRPr lang="zh-CN" altLang="en-US" dirty="0"/>
          </a:p>
        </p:txBody>
      </p:sp>
      <p:grpSp>
        <p:nvGrpSpPr>
          <p:cNvPr id="5" name="组合 4">
            <a:extLst>
              <a:ext uri="{FF2B5EF4-FFF2-40B4-BE49-F238E27FC236}">
                <a16:creationId xmlns:a16="http://schemas.microsoft.com/office/drawing/2014/main" id="{4E9BFC89-C7F3-2A2B-1A4D-0ECB0FEBA62A}"/>
              </a:ext>
            </a:extLst>
          </p:cNvPr>
          <p:cNvGrpSpPr/>
          <p:nvPr/>
        </p:nvGrpSpPr>
        <p:grpSpPr>
          <a:xfrm>
            <a:off x="423235" y="607725"/>
            <a:ext cx="236371" cy="197496"/>
            <a:chOff x="694190" y="258792"/>
            <a:chExt cx="2318630" cy="479737"/>
          </a:xfrm>
        </p:grpSpPr>
        <p:sp>
          <p:nvSpPr>
            <p:cNvPr id="7" name="矩形 6">
              <a:extLst>
                <a:ext uri="{FF2B5EF4-FFF2-40B4-BE49-F238E27FC236}">
                  <a16:creationId xmlns:a16="http://schemas.microsoft.com/office/drawing/2014/main" id="{8215E8A5-E792-D92A-AC3C-65C8643B4DA7}"/>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8" name="矩形 7">
              <a:extLst>
                <a:ext uri="{FF2B5EF4-FFF2-40B4-BE49-F238E27FC236}">
                  <a16:creationId xmlns:a16="http://schemas.microsoft.com/office/drawing/2014/main" id="{7A50A3CE-C882-AC0B-CF40-F0AFD2FCEF4E}"/>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214486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EEBB9-C0B5-84D6-421E-1657DD4F9962}"/>
              </a:ext>
            </a:extLst>
          </p:cNvPr>
          <p:cNvSpPr>
            <a:spLocks noGrp="1"/>
          </p:cNvSpPr>
          <p:nvPr>
            <p:ph type="title"/>
          </p:nvPr>
        </p:nvSpPr>
        <p:spPr/>
        <p:txBody>
          <a:bodyPr/>
          <a:lstStyle/>
          <a:p>
            <a:r>
              <a:rPr lang="zh-CN" altLang="en-US" dirty="0"/>
              <a:t>       就业形势改善，稳就业成第一要务</a:t>
            </a:r>
          </a:p>
        </p:txBody>
      </p:sp>
      <p:sp>
        <p:nvSpPr>
          <p:cNvPr id="4" name="灯片编号占位符 3">
            <a:extLst>
              <a:ext uri="{FF2B5EF4-FFF2-40B4-BE49-F238E27FC236}">
                <a16:creationId xmlns:a16="http://schemas.microsoft.com/office/drawing/2014/main" id="{A473697C-72CB-A4C2-7634-2A63CC14D335}"/>
              </a:ext>
            </a:extLst>
          </p:cNvPr>
          <p:cNvSpPr>
            <a:spLocks noGrp="1"/>
          </p:cNvSpPr>
          <p:nvPr>
            <p:ph type="sldNum" sz="quarter" idx="12"/>
          </p:nvPr>
        </p:nvSpPr>
        <p:spPr/>
        <p:txBody>
          <a:bodyPr/>
          <a:lstStyle/>
          <a:p>
            <a:fld id="{5DD3DB80-B894-403A-B48E-6FDC1A72010E}" type="slidenum">
              <a:rPr lang="zh-CN" altLang="en-US" smtClean="0"/>
              <a:pPr/>
              <a:t>9</a:t>
            </a:fld>
            <a:endParaRPr lang="zh-CN" altLang="en-US" dirty="0"/>
          </a:p>
        </p:txBody>
      </p:sp>
      <p:sp>
        <p:nvSpPr>
          <p:cNvPr id="8" name="文本框 7">
            <a:extLst>
              <a:ext uri="{FF2B5EF4-FFF2-40B4-BE49-F238E27FC236}">
                <a16:creationId xmlns:a16="http://schemas.microsoft.com/office/drawing/2014/main" id="{4B6498C9-A0C8-22BB-0014-AB96587CB846}"/>
              </a:ext>
            </a:extLst>
          </p:cNvPr>
          <p:cNvSpPr txBox="1"/>
          <p:nvPr/>
        </p:nvSpPr>
        <p:spPr>
          <a:xfrm>
            <a:off x="369659" y="1319365"/>
            <a:ext cx="4155359" cy="498380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b="1" dirty="0">
                <a:latin typeface="+mn-ea"/>
              </a:rPr>
              <a:t>国家统计局</a:t>
            </a:r>
            <a:r>
              <a:rPr lang="zh-CN" altLang="en-US" dirty="0">
                <a:solidFill>
                  <a:schemeClr val="bg2"/>
                </a:solidFill>
                <a:latin typeface="+mn-ea"/>
              </a:rPr>
              <a:t>数据显示：本地人口失业率水平较为稳定，</a:t>
            </a:r>
            <a:r>
              <a:rPr lang="en-US" altLang="zh-CN" dirty="0">
                <a:solidFill>
                  <a:schemeClr val="bg2"/>
                </a:solidFill>
                <a:latin typeface="+mn-ea"/>
              </a:rPr>
              <a:t>8</a:t>
            </a:r>
            <a:r>
              <a:rPr lang="zh-CN" altLang="en-US" dirty="0">
                <a:solidFill>
                  <a:schemeClr val="bg2"/>
                </a:solidFill>
                <a:latin typeface="+mn-ea"/>
              </a:rPr>
              <a:t>月份为</a:t>
            </a:r>
            <a:r>
              <a:rPr lang="en-US" altLang="zh-CN" dirty="0">
                <a:solidFill>
                  <a:schemeClr val="accent2"/>
                </a:solidFill>
                <a:latin typeface="+mn-ea"/>
              </a:rPr>
              <a:t>5.3</a:t>
            </a:r>
            <a:r>
              <a:rPr lang="en-US" altLang="zh-CN" dirty="0">
                <a:solidFill>
                  <a:schemeClr val="bg2"/>
                </a:solidFill>
                <a:latin typeface="+mn-ea"/>
              </a:rPr>
              <a:t>%</a:t>
            </a:r>
            <a:r>
              <a:rPr lang="zh-CN" altLang="en-US" dirty="0">
                <a:solidFill>
                  <a:schemeClr val="bg2"/>
                </a:solidFill>
                <a:latin typeface="+mn-ea"/>
              </a:rPr>
              <a:t>，就业趋势趋稳。</a:t>
            </a:r>
            <a:endParaRPr lang="en-US" altLang="zh-CN" dirty="0">
              <a:solidFill>
                <a:schemeClr val="bg2"/>
              </a:solidFill>
              <a:latin typeface="+mn-ea"/>
            </a:endParaRPr>
          </a:p>
          <a:p>
            <a:pPr>
              <a:lnSpc>
                <a:spcPct val="150000"/>
              </a:lnSpc>
            </a:pPr>
            <a:endParaRPr lang="en-US" altLang="zh-CN" dirty="0">
              <a:latin typeface="+mn-ea"/>
            </a:endParaRPr>
          </a:p>
          <a:p>
            <a:pPr>
              <a:lnSpc>
                <a:spcPct val="150000"/>
              </a:lnSpc>
            </a:pPr>
            <a:r>
              <a:rPr lang="zh-CN" altLang="en-US" dirty="0">
                <a:latin typeface="+mn-ea"/>
              </a:rPr>
              <a:t>  </a:t>
            </a:r>
            <a:r>
              <a:rPr lang="zh-CN" altLang="en-US" dirty="0">
                <a:solidFill>
                  <a:schemeClr val="bg2"/>
                </a:solidFill>
                <a:latin typeface="+mn-ea"/>
              </a:rPr>
              <a:t>根据</a:t>
            </a:r>
            <a:r>
              <a:rPr lang="zh-CN" altLang="en-US" b="1" dirty="0">
                <a:solidFill>
                  <a:schemeClr val="bg2"/>
                </a:solidFill>
                <a:latin typeface="+mn-ea"/>
              </a:rPr>
              <a:t>人民智库</a:t>
            </a:r>
            <a:r>
              <a:rPr lang="zh-CN" altLang="en-US" dirty="0">
                <a:solidFill>
                  <a:schemeClr val="bg2"/>
                </a:solidFill>
                <a:latin typeface="+mn-ea"/>
              </a:rPr>
              <a:t>观点，我国就业呈现以下特征：</a:t>
            </a:r>
            <a:endParaRPr lang="en-US" altLang="zh-CN" dirty="0">
              <a:solidFill>
                <a:schemeClr val="bg2"/>
              </a:solidFill>
              <a:latin typeface="+mn-ea"/>
            </a:endParaRPr>
          </a:p>
          <a:p>
            <a:pPr marL="171450" indent="-171450">
              <a:lnSpc>
                <a:spcPct val="150000"/>
              </a:lnSpc>
              <a:buFont typeface="Arial" panose="020B0604020202020204" pitchFamily="34" charset="0"/>
              <a:buChar char="•"/>
            </a:pPr>
            <a:r>
              <a:rPr lang="zh-CN" altLang="en-US" dirty="0">
                <a:solidFill>
                  <a:schemeClr val="bg2"/>
                </a:solidFill>
                <a:latin typeface="+mn-ea"/>
              </a:rPr>
              <a:t>受当前严峻就业形势的影响，</a:t>
            </a:r>
            <a:r>
              <a:rPr lang="zh-CN" altLang="en-US" dirty="0">
                <a:solidFill>
                  <a:schemeClr val="accent2">
                    <a:lumMod val="75000"/>
                  </a:schemeClr>
                </a:solidFill>
                <a:latin typeface="+mn-ea"/>
              </a:rPr>
              <a:t>“稳定”</a:t>
            </a:r>
            <a:r>
              <a:rPr lang="zh-CN" altLang="en-US" dirty="0">
                <a:solidFill>
                  <a:schemeClr val="bg2"/>
                </a:solidFill>
                <a:latin typeface="+mn-ea"/>
              </a:rPr>
              <a:t>成为公众择业的重要条件之一。</a:t>
            </a:r>
            <a:endParaRPr lang="en-US" altLang="zh-CN" dirty="0">
              <a:solidFill>
                <a:schemeClr val="bg2"/>
              </a:solidFill>
              <a:latin typeface="+mn-ea"/>
            </a:endParaRPr>
          </a:p>
          <a:p>
            <a:pPr marL="171450" indent="-171450">
              <a:lnSpc>
                <a:spcPct val="150000"/>
              </a:lnSpc>
              <a:buFont typeface="Arial" panose="020B0604020202020204" pitchFamily="34" charset="0"/>
              <a:buChar char="•"/>
            </a:pPr>
            <a:r>
              <a:rPr lang="zh-CN" altLang="en-US" dirty="0">
                <a:solidFill>
                  <a:schemeClr val="bg2"/>
                </a:solidFill>
                <a:latin typeface="+mn-ea"/>
              </a:rPr>
              <a:t>高校毕业生就业市场供给侧承压，就业压力较大，</a:t>
            </a:r>
            <a:r>
              <a:rPr lang="zh-CN" altLang="en-US" dirty="0">
                <a:solidFill>
                  <a:schemeClr val="accent2">
                    <a:lumMod val="75000"/>
                  </a:schemeClr>
                </a:solidFill>
                <a:latin typeface="+mn-ea"/>
              </a:rPr>
              <a:t>“慢就业”</a:t>
            </a:r>
            <a:r>
              <a:rPr lang="zh-CN" altLang="en-US" dirty="0">
                <a:solidFill>
                  <a:schemeClr val="bg2"/>
                </a:solidFill>
                <a:latin typeface="+mn-ea"/>
              </a:rPr>
              <a:t>现象越来越普遍。</a:t>
            </a:r>
            <a:endParaRPr lang="en-US" altLang="zh-CN" dirty="0">
              <a:solidFill>
                <a:schemeClr val="bg2"/>
              </a:solidFill>
              <a:latin typeface="+mn-ea"/>
            </a:endParaRPr>
          </a:p>
          <a:p>
            <a:pPr marL="171450" indent="-171450">
              <a:lnSpc>
                <a:spcPct val="150000"/>
              </a:lnSpc>
              <a:buFont typeface="Arial" panose="020B0604020202020204" pitchFamily="34" charset="0"/>
              <a:buChar char="•"/>
            </a:pPr>
            <a:r>
              <a:rPr lang="zh-CN" altLang="en-US" dirty="0">
                <a:solidFill>
                  <a:schemeClr val="bg2"/>
                </a:solidFill>
                <a:latin typeface="+mn-ea"/>
              </a:rPr>
              <a:t>新业态新模式不断涌现，劳动力从制造业等传统行业向电商等</a:t>
            </a:r>
            <a:r>
              <a:rPr lang="zh-CN" altLang="en-US" dirty="0">
                <a:solidFill>
                  <a:schemeClr val="accent2">
                    <a:lumMod val="75000"/>
                  </a:schemeClr>
                </a:solidFill>
                <a:latin typeface="+mn-ea"/>
              </a:rPr>
              <a:t>新兴行业转移</a:t>
            </a:r>
            <a:r>
              <a:rPr lang="zh-CN" altLang="en-US" dirty="0">
                <a:solidFill>
                  <a:schemeClr val="bg2"/>
                </a:solidFill>
                <a:latin typeface="+mn-ea"/>
              </a:rPr>
              <a:t>趋势明显。</a:t>
            </a:r>
            <a:endParaRPr lang="en-US" altLang="zh-CN" dirty="0">
              <a:solidFill>
                <a:schemeClr val="bg2"/>
              </a:solidFill>
              <a:latin typeface="+mn-ea"/>
            </a:endParaRPr>
          </a:p>
          <a:p>
            <a:pPr marL="171450" indent="-171450">
              <a:lnSpc>
                <a:spcPct val="150000"/>
              </a:lnSpc>
              <a:buFont typeface="Arial" panose="020B0604020202020204" pitchFamily="34" charset="0"/>
              <a:buChar char="•"/>
            </a:pPr>
            <a:r>
              <a:rPr lang="zh-CN" altLang="en-US" dirty="0">
                <a:solidFill>
                  <a:schemeClr val="bg2"/>
                </a:solidFill>
                <a:latin typeface="+mn-ea"/>
              </a:rPr>
              <a:t>劳动力地区间流动范围收窄、流动强度减弱，</a:t>
            </a:r>
            <a:r>
              <a:rPr lang="zh-CN" altLang="en-US" dirty="0">
                <a:solidFill>
                  <a:schemeClr val="accent2">
                    <a:lumMod val="75000"/>
                  </a:schemeClr>
                </a:solidFill>
                <a:latin typeface="+mn-ea"/>
              </a:rPr>
              <a:t>城市群内流动</a:t>
            </a:r>
            <a:r>
              <a:rPr lang="zh-CN" altLang="en-US" dirty="0">
                <a:solidFill>
                  <a:schemeClr val="bg2"/>
                </a:solidFill>
                <a:latin typeface="+mn-ea"/>
              </a:rPr>
              <a:t>逐渐成为主流。</a:t>
            </a:r>
            <a:endParaRPr lang="en-US" altLang="zh-CN" dirty="0">
              <a:solidFill>
                <a:schemeClr val="bg2"/>
              </a:solidFill>
              <a:latin typeface="+mn-ea"/>
            </a:endParaRPr>
          </a:p>
          <a:p>
            <a:pPr marL="171450" indent="-171450">
              <a:lnSpc>
                <a:spcPct val="150000"/>
              </a:lnSpc>
              <a:buFont typeface="Arial" panose="020B0604020202020204" pitchFamily="34" charset="0"/>
              <a:buChar char="•"/>
            </a:pPr>
            <a:r>
              <a:rPr lang="zh-CN" altLang="en-US" dirty="0">
                <a:solidFill>
                  <a:schemeClr val="accent2">
                    <a:lumMod val="75000"/>
                  </a:schemeClr>
                </a:solidFill>
                <a:latin typeface="+mn-ea"/>
              </a:rPr>
              <a:t>就业结构性矛盾</a:t>
            </a:r>
            <a:r>
              <a:rPr lang="zh-CN" altLang="en-US" dirty="0">
                <a:solidFill>
                  <a:schemeClr val="bg2"/>
                </a:solidFill>
                <a:latin typeface="+mn-ea"/>
              </a:rPr>
              <a:t>依然突出，部分普通高校本科毕业生和被机器替代的劳动者就业压力更加凸显。</a:t>
            </a:r>
            <a:endParaRPr lang="en-US" altLang="zh-CN" dirty="0">
              <a:solidFill>
                <a:schemeClr val="bg2"/>
              </a:solidFill>
              <a:latin typeface="+mn-ea"/>
            </a:endParaRPr>
          </a:p>
          <a:p>
            <a:pPr marL="171450" indent="-171450">
              <a:lnSpc>
                <a:spcPct val="150000"/>
              </a:lnSpc>
              <a:buFont typeface="Arial" panose="020B0604020202020204" pitchFamily="34" charset="0"/>
              <a:buChar char="•"/>
            </a:pPr>
            <a:endParaRPr lang="en-US" altLang="zh-CN" dirty="0">
              <a:latin typeface="+mn-ea"/>
            </a:endParaRPr>
          </a:p>
          <a:p>
            <a:pPr marL="171450" indent="-171450">
              <a:lnSpc>
                <a:spcPct val="150000"/>
              </a:lnSpc>
              <a:buFont typeface="Arial" panose="020B0604020202020204" pitchFamily="34" charset="0"/>
              <a:buChar char="•"/>
            </a:pPr>
            <a:r>
              <a:rPr lang="zh-CN" altLang="en-US" b="1" dirty="0">
                <a:latin typeface="+mn-ea"/>
              </a:rPr>
              <a:t>猎聘大数据</a:t>
            </a:r>
            <a:r>
              <a:rPr lang="zh-CN" altLang="en-US" dirty="0">
                <a:solidFill>
                  <a:schemeClr val="bg2"/>
                </a:solidFill>
                <a:latin typeface="+mn-ea"/>
              </a:rPr>
              <a:t>显示：企业三季度招聘需求</a:t>
            </a:r>
            <a:r>
              <a:rPr lang="zh-CN" altLang="en-US" dirty="0">
                <a:solidFill>
                  <a:schemeClr val="accent2">
                    <a:lumMod val="75000"/>
                  </a:schemeClr>
                </a:solidFill>
                <a:latin typeface="+mn-ea"/>
              </a:rPr>
              <a:t>稳步增长</a:t>
            </a:r>
            <a:endParaRPr lang="en-US" altLang="zh-CN" dirty="0">
              <a:solidFill>
                <a:schemeClr val="accent2">
                  <a:lumMod val="75000"/>
                </a:schemeClr>
              </a:solidFill>
              <a:latin typeface="+mn-ea"/>
            </a:endParaRPr>
          </a:p>
          <a:p>
            <a:pPr marL="171450" indent="-171450">
              <a:lnSpc>
                <a:spcPct val="150000"/>
              </a:lnSpc>
              <a:buFont typeface="Arial" panose="020B0604020202020204" pitchFamily="34" charset="0"/>
              <a:buChar char="•"/>
            </a:pPr>
            <a:r>
              <a:rPr lang="zh-CN" altLang="en-US" b="1" dirty="0">
                <a:solidFill>
                  <a:schemeClr val="bg2"/>
                </a:solidFill>
                <a:latin typeface="+mn-ea"/>
              </a:rPr>
              <a:t>猎聘</a:t>
            </a:r>
            <a:r>
              <a:rPr lang="zh-CN" altLang="en-US" dirty="0">
                <a:solidFill>
                  <a:schemeClr val="bg2"/>
                </a:solidFill>
                <a:latin typeface="+mn-ea"/>
              </a:rPr>
              <a:t>认为：中高端人才的招聘难度一直是维持在一定程度并上下略有波动，对企业来讲是一种稀缺资源。</a:t>
            </a:r>
            <a:endParaRPr lang="en-US" altLang="zh-CN" dirty="0">
              <a:solidFill>
                <a:schemeClr val="bg2"/>
              </a:solidFill>
              <a:latin typeface="+mn-ea"/>
            </a:endParaRPr>
          </a:p>
        </p:txBody>
      </p:sp>
      <p:grpSp>
        <p:nvGrpSpPr>
          <p:cNvPr id="3" name="组合 2">
            <a:extLst>
              <a:ext uri="{FF2B5EF4-FFF2-40B4-BE49-F238E27FC236}">
                <a16:creationId xmlns:a16="http://schemas.microsoft.com/office/drawing/2014/main" id="{26C2F0FD-1281-D3AD-0132-92FC792A19D2}"/>
              </a:ext>
            </a:extLst>
          </p:cNvPr>
          <p:cNvGrpSpPr/>
          <p:nvPr/>
        </p:nvGrpSpPr>
        <p:grpSpPr>
          <a:xfrm>
            <a:off x="423235" y="607725"/>
            <a:ext cx="236371" cy="197496"/>
            <a:chOff x="694190" y="258792"/>
            <a:chExt cx="2318630" cy="479737"/>
          </a:xfrm>
        </p:grpSpPr>
        <p:sp>
          <p:nvSpPr>
            <p:cNvPr id="5" name="矩形 4">
              <a:extLst>
                <a:ext uri="{FF2B5EF4-FFF2-40B4-BE49-F238E27FC236}">
                  <a16:creationId xmlns:a16="http://schemas.microsoft.com/office/drawing/2014/main" id="{39483291-1DD6-AA68-46B4-14E70CFC2B7F}"/>
                </a:ext>
              </a:extLst>
            </p:cNvPr>
            <p:cNvSpPr/>
            <p:nvPr/>
          </p:nvSpPr>
          <p:spPr>
            <a:xfrm>
              <a:off x="1125936" y="346643"/>
              <a:ext cx="1886884" cy="391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6" name="矩形 5">
              <a:extLst>
                <a:ext uri="{FF2B5EF4-FFF2-40B4-BE49-F238E27FC236}">
                  <a16:creationId xmlns:a16="http://schemas.microsoft.com/office/drawing/2014/main" id="{7775BCFE-13A4-DCBA-D43F-9C9DD420EE00}"/>
                </a:ext>
              </a:extLst>
            </p:cNvPr>
            <p:cNvSpPr/>
            <p:nvPr/>
          </p:nvSpPr>
          <p:spPr>
            <a:xfrm>
              <a:off x="694190" y="258792"/>
              <a:ext cx="1886876" cy="3918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1400" b="1" dirty="0">
                <a:solidFill>
                  <a:schemeClr val="tx1"/>
                </a:solidFill>
                <a:cs typeface="+mn-ea"/>
                <a:sym typeface="+mn-lt"/>
              </a:endParaRPr>
            </a:p>
          </p:txBody>
        </p:sp>
      </p:grpSp>
    </p:spTree>
    <p:extLst>
      <p:ext uri="{BB962C8B-B14F-4D97-AF65-F5344CB8AC3E}">
        <p14:creationId xmlns:p14="http://schemas.microsoft.com/office/powerpoint/2010/main" val="34649772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e40fa917-312c-4302-8b43-b62bb8434e90"/>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A000120140530A55PPBG">
  <a:themeElements>
    <a:clrScheme name="自定义 229">
      <a:dk1>
        <a:srgbClr val="5F5F5F"/>
      </a:dk1>
      <a:lt1>
        <a:srgbClr val="FFFFFF"/>
      </a:lt1>
      <a:dk2>
        <a:srgbClr val="FFFFFF"/>
      </a:dk2>
      <a:lt2>
        <a:srgbClr val="4B4D4F"/>
      </a:lt2>
      <a:accent1>
        <a:srgbClr val="DC5C31"/>
      </a:accent1>
      <a:accent2>
        <a:srgbClr val="EA9B26"/>
      </a:accent2>
      <a:accent3>
        <a:srgbClr val="D36D8D"/>
      </a:accent3>
      <a:accent4>
        <a:srgbClr val="D46E5A"/>
      </a:accent4>
      <a:accent5>
        <a:srgbClr val="00B0F0"/>
      </a:accent5>
      <a:accent6>
        <a:srgbClr val="AA5ED4"/>
      </a:accent6>
      <a:hlink>
        <a:srgbClr val="FCCF86"/>
      </a:hlink>
      <a:folHlink>
        <a:srgbClr val="AFB2B4"/>
      </a:folHlink>
    </a:clrScheme>
    <a:fontScheme name="1njwlawu">
      <a:majorFont>
        <a:latin typeface=""/>
        <a:ea typeface="方正兰亭准黑简体"/>
        <a:cs typeface=""/>
      </a:majorFont>
      <a:minorFont>
        <a:latin typeface=""/>
        <a:ea typeface="方正兰亭准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njwlawu">
      <a:majorFont>
        <a:latin typeface=""/>
        <a:ea typeface="方正兰亭准黑简体"/>
        <a:cs typeface=""/>
      </a:majorFont>
      <a:minorFont>
        <a:latin typeface=""/>
        <a:ea typeface="方正兰亭准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njwlawu">
      <a:majorFont>
        <a:latin typeface=""/>
        <a:ea typeface="方正兰亭准黑简体"/>
        <a:cs typeface=""/>
      </a:majorFont>
      <a:minorFont>
        <a:latin typeface=""/>
        <a:ea typeface="方正兰亭准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000120140530A55PPBG">
  <a:themeElements>
    <a:clrScheme name="自定义 229">
      <a:dk1>
        <a:srgbClr val="5F5F5F"/>
      </a:dk1>
      <a:lt1>
        <a:srgbClr val="FFFFFF"/>
      </a:lt1>
      <a:dk2>
        <a:srgbClr val="FFFFFF"/>
      </a:dk2>
      <a:lt2>
        <a:srgbClr val="4B4D4F"/>
      </a:lt2>
      <a:accent1>
        <a:srgbClr val="DC5C31"/>
      </a:accent1>
      <a:accent2>
        <a:srgbClr val="EA9B26"/>
      </a:accent2>
      <a:accent3>
        <a:srgbClr val="D36D8D"/>
      </a:accent3>
      <a:accent4>
        <a:srgbClr val="D46E5A"/>
      </a:accent4>
      <a:accent5>
        <a:srgbClr val="00B0F0"/>
      </a:accent5>
      <a:accent6>
        <a:srgbClr val="AA5ED4"/>
      </a:accent6>
      <a:hlink>
        <a:srgbClr val="FCCF86"/>
      </a:hlink>
      <a:folHlink>
        <a:srgbClr val="AFB2B4"/>
      </a:folHlink>
    </a:clrScheme>
    <a:fontScheme name="1njwlawu">
      <a:majorFont>
        <a:latin typeface=""/>
        <a:ea typeface="方正兰亭准黑简体"/>
        <a:cs typeface=""/>
      </a:majorFont>
      <a:minorFont>
        <a:latin typeface=""/>
        <a:ea typeface="方正兰亭准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A000120141119A54PPBG</Template>
  <TotalTime>60704</TotalTime>
  <Words>5264</Words>
  <Application>Microsoft Office PowerPoint</Application>
  <PresentationFormat>B5 (ISO) 纸张(176x250 毫米)</PresentationFormat>
  <Paragraphs>286</Paragraphs>
  <Slides>37</Slides>
  <Notes>2</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37</vt:i4>
      </vt:variant>
    </vt:vector>
  </HeadingPairs>
  <TitlesOfParts>
    <vt:vector size="52" baseType="lpstr">
      <vt:lpstr>Butler Stencil Medium</vt:lpstr>
      <vt:lpstr>PingFang SC</vt:lpstr>
      <vt:lpstr>方正兰亭准黑简体</vt:lpstr>
      <vt:lpstr>Microsoft YaHei</vt:lpstr>
      <vt:lpstr>Microsoft YaHei</vt:lpstr>
      <vt:lpstr>幼圆</vt:lpstr>
      <vt:lpstr>Arial</vt:lpstr>
      <vt:lpstr>Arial Black</vt:lpstr>
      <vt:lpstr>Calibri</vt:lpstr>
      <vt:lpstr>Castellar</vt:lpstr>
      <vt:lpstr>Wingdings</vt:lpstr>
      <vt:lpstr>A000120140530A55PPBG</vt:lpstr>
      <vt:lpstr>Office 主题​​</vt:lpstr>
      <vt:lpstr>1_Office 主题​​</vt:lpstr>
      <vt:lpstr>1_A000120140530A55PPBG</vt:lpstr>
      <vt:lpstr>PowerPoint 演示文稿</vt:lpstr>
      <vt:lpstr>PowerPoint 演示文稿</vt:lpstr>
      <vt:lpstr>PowerPoint 演示文稿</vt:lpstr>
      <vt:lpstr>PowerPoint 演示文稿</vt:lpstr>
      <vt:lpstr>PowerPoint 演示文稿</vt:lpstr>
      <vt:lpstr> Part 1  总体经济与就业趋势概览</vt:lpstr>
      <vt:lpstr>        四季度经济延续恢复发展态势</vt:lpstr>
      <vt:lpstr>        中国经济面临转折“四重奏”</vt:lpstr>
      <vt:lpstr>       就业形势改善，稳就业成第一要务</vt:lpstr>
      <vt:lpstr>       2022年国内热门城市人才政策盘点</vt:lpstr>
      <vt:lpstr>       猎聘大数据</vt:lpstr>
      <vt:lpstr>       猎聘TSI人才紧缺指数</vt:lpstr>
      <vt:lpstr>Part 2  四季度调研分析 </vt:lpstr>
      <vt:lpstr>       不同行业企业经营跨度</vt:lpstr>
      <vt:lpstr>       调研企业规模分布</vt:lpstr>
      <vt:lpstr>        调研企业业务调整计划</vt:lpstr>
      <vt:lpstr>       中小微企业业务调整显著增加</vt:lpstr>
      <vt:lpstr>       不同省份在开拓新业务方面表现迥异</vt:lpstr>
      <vt:lpstr>       不同行业业务调整计划</vt:lpstr>
      <vt:lpstr>       基于业务调整所带来的招聘调整</vt:lpstr>
      <vt:lpstr>       分行业带来的招聘需求</vt:lpstr>
      <vt:lpstr>      员工离职率变化</vt:lpstr>
      <vt:lpstr>       不同地区离职率变化不尽相同</vt:lpstr>
      <vt:lpstr>       四季度企业招聘计划</vt:lpstr>
      <vt:lpstr>       不同行业招聘计划</vt:lpstr>
      <vt:lpstr>       各地区招聘计划迥异</vt:lpstr>
      <vt:lpstr>       企业发展的关键部门</vt:lpstr>
      <vt:lpstr>       企业关键部门的招聘计划</vt:lpstr>
      <vt:lpstr>       招聘渠道选择</vt:lpstr>
      <vt:lpstr>       校园招聘计划</vt:lpstr>
      <vt:lpstr>       视频面试、猎头服务受到秋招青睐</vt:lpstr>
      <vt:lpstr>       人才稀缺成为大多数企业的招聘工作难点</vt:lpstr>
      <vt:lpstr>       超四成企业选择跟随型薪酬策略</vt:lpstr>
      <vt:lpstr>       四成企业培训预算增加或持平</vt:lpstr>
      <vt:lpstr>       专业技术能力成为企业最为关注的员工能力</vt:lpstr>
      <vt:lpstr>PowerPoint 演示文稿</vt:lpstr>
      <vt:lpstr>PowerPoint 演示文稿</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趋势报告</dc:title>
  <dc:creator>zengfang</dc:creator>
  <cp:keywords>qushi</cp:keywords>
  <cp:lastModifiedBy>quan nigel</cp:lastModifiedBy>
  <cp:revision>2019</cp:revision>
  <cp:lastPrinted>2020-04-09T10:50:57Z</cp:lastPrinted>
  <dcterms:created xsi:type="dcterms:W3CDTF">2017-10-26T16:00:00Z</dcterms:created>
  <dcterms:modified xsi:type="dcterms:W3CDTF">2022-10-11T01:06:53Z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